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1" r:id="rId1"/>
    <p:sldMasterId id="2147483672" r:id="rId2"/>
  </p:sldMasterIdLst>
  <p:notesMasterIdLst>
    <p:notesMasterId r:id="rId15"/>
  </p:notesMasterIdLst>
  <p:sldIdLst>
    <p:sldId id="256" r:id="rId3"/>
    <p:sldId id="257" r:id="rId4"/>
    <p:sldId id="258" r:id="rId5"/>
    <p:sldId id="269" r:id="rId6"/>
    <p:sldId id="270" r:id="rId7"/>
    <p:sldId id="271" r:id="rId8"/>
    <p:sldId id="272" r:id="rId9"/>
    <p:sldId id="263" r:id="rId10"/>
    <p:sldId id="264" r:id="rId11"/>
    <p:sldId id="268" r:id="rId12"/>
    <p:sldId id="266" r:id="rId13"/>
    <p:sldId id="267" r:id="rId1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7D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452"/>
    <p:restoredTop sz="88605" autoAdjust="0"/>
  </p:normalViewPr>
  <p:slideViewPr>
    <p:cSldViewPr snapToGrid="0">
      <p:cViewPr varScale="1">
        <p:scale>
          <a:sx n="96" d="100"/>
          <a:sy n="96" d="100"/>
        </p:scale>
        <p:origin x="394"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1:07:16.244"/>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1 1,'0'0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1:07:24.607"/>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1 19,'440'0,"-427"-1,0-1,0 0,0 0,12-5,-24 7,14-4</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1:07:30.196"/>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1 2,'110'-2,"119"4,-103 20,-89-18,63 16,-70-13,1-1,0-1,40 1,459-8,-508 1,1-1,27-6,-26 3,42-2,47-4,-71 5,44 0,1150 7,-1217-1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8-12T01:07:42.550"/>
    </inkml:context>
    <inkml:brush xml:id="br0">
      <inkml:brushProperty name="width" value="0.1" units="cm"/>
      <inkml:brushProperty name="height" value="0.2" units="cm"/>
      <inkml:brushProperty name="color" value="#FFFC00"/>
      <inkml:brushProperty name="tip" value="rectangle"/>
      <inkml:brushProperty name="rasterOp" value="maskPen"/>
      <inkml:brushProperty name="ignorePressure" value="1"/>
    </inkml:brush>
  </inkml:definitions>
  <inkml:trace contextRef="#ctx0" brushRef="#br0">0 1,'718'0,"-688"1,44 8,10 1,479-5,-308-7,262 2,-500 1,1 1,30 6,-30-3,1-2,22 1,447-3,-237-2,-231 1</inkml:trace>
</inkml:ink>
</file>

<file path=ppt/media/image1.png>
</file>

<file path=ppt/media/image10.png>
</file>

<file path=ppt/media/image11.png>
</file>

<file path=ppt/media/image12.png>
</file>

<file path=ppt/media/image13.png>
</file>

<file path=ppt/media/image2.png>
</file>

<file path=ppt/media/image3.jpg>
</file>

<file path=ppt/media/image4.jpg>
</file>

<file path=ppt/media/image5.png>
</file>

<file path=ppt/media/image6.png>
</file>

<file path=ppt/media/image7.jp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f19b6b2456_2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1" name="Google Shape;131;g2f19b6b2456_2_7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2f19b6b2456_2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7" name="Google Shape;217;g2f19b6b2456_2_15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0557159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2f19b6b2456_2_1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6" name="Google Shape;226;g2f19b6b2456_2_16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90000"/>
              </a:lnSpc>
              <a:spcBef>
                <a:spcPts val="0"/>
              </a:spcBef>
              <a:spcAft>
                <a:spcPts val="0"/>
              </a:spcAft>
              <a:buClr>
                <a:schemeClr val="dk1"/>
              </a:buClr>
              <a:buSzPts val="1800"/>
              <a:buChar char="•"/>
            </a:pPr>
            <a:r>
              <a:rPr lang="en" sz="2100" dirty="0">
                <a:solidFill>
                  <a:schemeClr val="dk1"/>
                </a:solidFill>
                <a:latin typeface="Calibri"/>
                <a:ea typeface="Calibri"/>
                <a:cs typeface="Calibri"/>
                <a:sym typeface="Calibri"/>
              </a:rPr>
              <a:t>Dataset posed challenges due to data imbalance</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0"/>
              </a:spcAft>
              <a:buClr>
                <a:schemeClr val="dk1"/>
              </a:buClr>
              <a:buSzPts val="1800"/>
              <a:buChar char="•"/>
            </a:pPr>
            <a:r>
              <a:rPr lang="en" sz="2100" dirty="0">
                <a:solidFill>
                  <a:schemeClr val="dk1"/>
                </a:solidFill>
                <a:latin typeface="Calibri"/>
                <a:ea typeface="Calibri"/>
                <a:cs typeface="Calibri"/>
                <a:sym typeface="Calibri"/>
              </a:rPr>
              <a:t>Additional positive default records could enhance model accuracy</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0"/>
              </a:spcAft>
              <a:buClr>
                <a:schemeClr val="dk1"/>
              </a:buClr>
              <a:buSzPts val="1800"/>
              <a:buChar char="•"/>
            </a:pPr>
            <a:r>
              <a:rPr lang="en" sz="2100" dirty="0">
                <a:solidFill>
                  <a:schemeClr val="dk1"/>
                </a:solidFill>
                <a:latin typeface="Calibri"/>
                <a:ea typeface="Calibri"/>
                <a:cs typeface="Calibri"/>
                <a:sym typeface="Calibri"/>
              </a:rPr>
              <a:t>Eliminated date-related information to avoid influence from historical events</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600"/>
              </a:spcAft>
              <a:buClr>
                <a:schemeClr val="dk1"/>
              </a:buClr>
              <a:buSzPts val="1800"/>
              <a:buChar char="•"/>
            </a:pPr>
            <a:r>
              <a:rPr lang="en" sz="2100" dirty="0">
                <a:solidFill>
                  <a:schemeClr val="dk1"/>
                </a:solidFill>
                <a:latin typeface="Calibri"/>
                <a:ea typeface="Calibri"/>
                <a:cs typeface="Calibri"/>
                <a:sym typeface="Calibri"/>
              </a:rPr>
              <a:t>Future improvement: Incorporate a feature reflecting economic conditions at the time of loan acquisition</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f11dcc848a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f11dcc848a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2f19b6b2456_2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g2f19b6b2456_2_8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f19b6b2456_2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0" name="Google Shape;150;g2f19b6b2456_2_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600"/>
              </a:spcBef>
              <a:spcAft>
                <a:spcPts val="600"/>
              </a:spcAft>
              <a:buNone/>
            </a:pPr>
            <a:r>
              <a:rPr lang="en" sz="1300">
                <a:solidFill>
                  <a:schemeClr val="dk1"/>
                </a:solidFill>
                <a:latin typeface="Calibri"/>
                <a:ea typeface="Calibri"/>
                <a:cs typeface="Calibri"/>
                <a:sym typeface="Calibri"/>
              </a:rPr>
              <a:t>Focused on predicting loan delinquency using real-world conditions at the time of loan issuance.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f19b6b2456_2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g2f19b6b2456_2_10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sz="1800" b="0" i="0" u="none" strike="noStrike" dirty="0">
                <a:solidFill>
                  <a:srgbClr val="000000"/>
                </a:solidFill>
                <a:effectLst/>
                <a:latin typeface="Times New Roman" panose="02020603050405020304" pitchFamily="18" charset="0"/>
              </a:rPr>
              <a:t>To begin exploring the data thoroughly, the team delves deeper into distributions of the target feature, “Loan Ever 60+ Days Delinquent”, and numeric features. As pictured in the leftmost visualization presented, it is clear that the target feature is highly unbalanced. An unbalanced target variable poses a severe risk of bias to the majority class, in this case, the negative class, in model performance. The team’s exploratory data analysis has already led to potential preprocessing techniques, such as smote, to balance this target.</a:t>
            </a:r>
          </a:p>
          <a:p>
            <a:pPr marL="0" lvl="0" indent="0" algn="l" rtl="0">
              <a:lnSpc>
                <a:spcPct val="100000"/>
              </a:lnSpc>
              <a:spcBef>
                <a:spcPts val="0"/>
              </a:spcBef>
              <a:spcAft>
                <a:spcPts val="0"/>
              </a:spcAft>
              <a:buSzPts val="1100"/>
              <a:buNone/>
            </a:pPr>
            <a:endParaRPr lang="en-US" sz="1800" b="0" i="0" u="none" strike="noStrike" dirty="0">
              <a:solidFill>
                <a:srgbClr val="000000"/>
              </a:solidFill>
              <a:effectLst/>
              <a:latin typeface="Times New Roman" panose="02020603050405020304" pitchFamily="18" charset="0"/>
            </a:endParaRPr>
          </a:p>
          <a:p>
            <a:pPr marL="0" lvl="0" indent="0" algn="l" rtl="0">
              <a:lnSpc>
                <a:spcPct val="100000"/>
              </a:lnSpc>
              <a:spcBef>
                <a:spcPts val="0"/>
              </a:spcBef>
              <a:spcAft>
                <a:spcPts val="0"/>
              </a:spcAft>
              <a:buSzPts val="1100"/>
              <a:buNone/>
            </a:pPr>
            <a:r>
              <a:rPr lang="en-US" sz="1800" b="0" i="0" u="none" strike="noStrike" dirty="0">
                <a:solidFill>
                  <a:srgbClr val="000000"/>
                </a:solidFill>
                <a:effectLst/>
                <a:latin typeface="Times New Roman" panose="02020603050405020304" pitchFamily="18" charset="0"/>
              </a:rPr>
              <a:t>Similarly, the rightmost visualization represents the distributions of all numeric features in the data set. There are only two features that appear to be equally distributed, while others are more commonly right skewed, or positively skewed. Again, preprocessing steps will have to be introduced to guarantee a clean, equally distributed dataset before modeling.</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2f19b6b2456_2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9" name="Google Shape;169;g2f19b6b2456_2_1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The next step of the EDA process of Fannie Mae data includes a </a:t>
            </a:r>
            <a:r>
              <a:rPr lang="en-US" sz="1800" b="0" i="0" u="none" strike="noStrike" dirty="0">
                <a:solidFill>
                  <a:srgbClr val="000000"/>
                </a:solidFill>
                <a:effectLst/>
                <a:latin typeface="Times New Roman" panose="02020603050405020304" pitchFamily="18" charset="0"/>
              </a:rPr>
              <a:t>correlation test ; completed to determine if multicollinearity, or variables too closely related, are potential risks in model development. The visualization recorded after running the correlation coefficient test can be seen here. There is one notably strong relationship, that of original interest rate and note rate, with a coefficient of 0.83. While one strong relationship does not pose an alarming risk, the team will further analyze these variables to determine if they are both necessary to include in model training.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f19b6b2456_2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0" name="Google Shape;180;g2f19b6b2456_2_1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indent="0" rtl="0">
              <a:spcBef>
                <a:spcPts val="0"/>
              </a:spcBef>
              <a:spcAft>
                <a:spcPts val="0"/>
              </a:spcAft>
              <a:buNone/>
            </a:pPr>
            <a:r>
              <a:rPr lang="en-US" dirty="0"/>
              <a:t>In order to further analyze the relationships of the predicting features, two tests have been completed to measure the strength of the relationship between categorical and numeric variables and the target feature of this study. To properly test categorical features in relation to the target feature, a Cramer’s V Chi Square coefficient is obtained. </a:t>
            </a:r>
            <a:r>
              <a:rPr lang="en-US" sz="1800" b="0" i="0" u="none" strike="noStrike" dirty="0">
                <a:solidFill>
                  <a:srgbClr val="000000"/>
                </a:solidFill>
                <a:effectLst/>
                <a:latin typeface="Times New Roman" panose="02020603050405020304" pitchFamily="18" charset="0"/>
              </a:rPr>
              <a:t>As there are no notable strong relations to the target variable in the categorical table depicted on the left, all categorical variables are included in initial model training.</a:t>
            </a:r>
          </a:p>
          <a:p>
            <a:pPr marL="457200" indent="0" rtl="0">
              <a:spcBef>
                <a:spcPts val="0"/>
              </a:spcBef>
              <a:spcAft>
                <a:spcPts val="0"/>
              </a:spcAft>
              <a:buNone/>
            </a:pPr>
            <a:endParaRPr lang="en-US" sz="1800" b="0" i="0" u="none" strike="noStrike" dirty="0">
              <a:solidFill>
                <a:srgbClr val="000000"/>
              </a:solidFill>
              <a:effectLst/>
              <a:latin typeface="Times New Roman" panose="02020603050405020304" pitchFamily="18" charset="0"/>
            </a:endParaRPr>
          </a:p>
          <a:p>
            <a:pPr marL="457200" indent="0" rtl="0">
              <a:spcBef>
                <a:spcPts val="0"/>
              </a:spcBef>
              <a:spcAft>
                <a:spcPts val="0"/>
              </a:spcAft>
              <a:buNone/>
            </a:pPr>
            <a:r>
              <a:rPr lang="en-US" dirty="0"/>
              <a:t>Numeric features were tested in a similar way, however this time using the Biserial Correlation as seen in the rightmost table. Taking note of our highly correlated numeric features, note rate and original interest rate, it is seen that there is not one variable that is significantly stronger in relation to the target. In this case, note rate has a slightly weaker relationship and has therefor been removed with no risk of greatly affecting the data. Following similar logic as with the categorical variables, all other numeric variables are included due to no significant stand out relationships. </a:t>
            </a:r>
            <a:br>
              <a:rPr lang="en-US" dirty="0"/>
            </a:b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2f19b6b2456_2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0" name="Google Shape;190;g2f19b6b2456_2_1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indent="0" rtl="0">
              <a:spcBef>
                <a:spcPts val="0"/>
              </a:spcBef>
              <a:spcAft>
                <a:spcPts val="0"/>
              </a:spcAft>
              <a:buNone/>
            </a:pPr>
            <a:r>
              <a:rPr lang="en-US" dirty="0"/>
              <a:t>The last step completed in the exploratory data analysis to guarantee a dataset fit for modeling, is to test for outliers within numeric variables. An outlier is what will skew the distribution and potentially train the model incorrectly. The visualization you see here suggests that all numeric features have quite a few outliers. This is likely due to the large timer period being analyzed and the nature of large datasets. Using a z-score threshold of 3 standard deviations, outliers are recognized and removed. Upon removal, there are still datapoints that appear as outliers in a box and whisker distribution, however performing a second round of removals will significantly change the data that is being worked with and ultimately provide completely different results. After the z-score removal, the </a:t>
            </a:r>
            <a:r>
              <a:rPr lang="en-US" sz="1800" b="0" i="0" u="none" strike="noStrike" dirty="0">
                <a:solidFill>
                  <a:srgbClr val="000000"/>
                </a:solidFill>
                <a:effectLst/>
                <a:latin typeface="Times New Roman" panose="02020603050405020304" pitchFamily="18" charset="0"/>
              </a:rPr>
              <a:t>reduced dataset recorded just over 58,000 records, the finalized dataset before model preparation and training.</a:t>
            </a:r>
            <a:endParaRPr lang="en-US" b="0" dirty="0">
              <a:effectLst/>
            </a:endParaRPr>
          </a:p>
          <a:p>
            <a:pPr marL="158750" indent="0">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2f19b6b2456_2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9" name="Google Shape;199;g2f19b6b2456_2_1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90000"/>
              </a:lnSpc>
              <a:spcBef>
                <a:spcPts val="0"/>
              </a:spcBef>
              <a:spcAft>
                <a:spcPts val="0"/>
              </a:spcAft>
              <a:buClr>
                <a:schemeClr val="dk1"/>
              </a:buClr>
              <a:buSzPts val="1800"/>
              <a:buFont typeface="Arial"/>
              <a:buNone/>
            </a:pPr>
            <a:r>
              <a:rPr lang="en" sz="1300" b="1" dirty="0">
                <a:solidFill>
                  <a:schemeClr val="dk1"/>
                </a:solidFill>
                <a:latin typeface="Calibri"/>
                <a:ea typeface="Calibri"/>
                <a:cs typeface="Calibri"/>
                <a:sym typeface="Calibri"/>
              </a:rPr>
              <a:t>Feature Creation</a:t>
            </a:r>
            <a:r>
              <a:rPr lang="en" sz="1300" dirty="0">
                <a:solidFill>
                  <a:schemeClr val="dk1"/>
                </a:solidFill>
                <a:latin typeface="Calibri"/>
                <a:ea typeface="Calibri"/>
                <a:cs typeface="Calibri"/>
                <a:sym typeface="Calibri"/>
              </a:rPr>
              <a:t>:</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0"/>
              </a:spcAft>
              <a:buClr>
                <a:srgbClr val="0E101A"/>
              </a:buClr>
              <a:buSzPts val="1200"/>
              <a:buChar char="•"/>
            </a:pPr>
            <a:r>
              <a:rPr lang="en" sz="1300" dirty="0">
                <a:solidFill>
                  <a:schemeClr val="dk1"/>
                </a:solidFill>
                <a:latin typeface="Calibri"/>
                <a:ea typeface="Calibri"/>
                <a:cs typeface="Calibri"/>
                <a:sym typeface="Calibri"/>
              </a:rPr>
              <a:t>Replaced date features with age or month counts to avoid influence from historical events.</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0"/>
              </a:spcAft>
              <a:buClr>
                <a:srgbClr val="0E101A"/>
              </a:buClr>
              <a:buSzPts val="1200"/>
              <a:buChar char="•"/>
            </a:pPr>
            <a:r>
              <a:rPr lang="en" sz="1300" dirty="0">
                <a:solidFill>
                  <a:schemeClr val="dk1"/>
                </a:solidFill>
                <a:latin typeface="Calibri"/>
                <a:ea typeface="Calibri"/>
                <a:cs typeface="Calibri"/>
                <a:sym typeface="Calibri"/>
              </a:rPr>
              <a:t>Combined indicators (Affordable Housing, Social Bond, Green Bond) have been added to a new feature: </a:t>
            </a:r>
            <a:r>
              <a:rPr lang="en" sz="1300" b="1" dirty="0">
                <a:solidFill>
                  <a:schemeClr val="dk1"/>
                </a:solidFill>
                <a:latin typeface="Calibri"/>
                <a:ea typeface="Calibri"/>
                <a:cs typeface="Calibri"/>
                <a:sym typeface="Calibri"/>
              </a:rPr>
              <a:t>Special Program</a:t>
            </a:r>
            <a:r>
              <a:rPr lang="en" sz="1300" dirty="0">
                <a:solidFill>
                  <a:schemeClr val="dk1"/>
                </a:solidFill>
                <a:latin typeface="Calibri"/>
                <a:ea typeface="Calibri"/>
                <a:cs typeface="Calibri"/>
                <a:sym typeface="Calibri"/>
              </a:rPr>
              <a:t>.</a:t>
            </a:r>
            <a:endParaRPr sz="2100" dirty="0">
              <a:solidFill>
                <a:schemeClr val="dk1"/>
              </a:solidFill>
              <a:latin typeface="Calibri"/>
              <a:ea typeface="Calibri"/>
              <a:cs typeface="Calibri"/>
              <a:sym typeface="Calibri"/>
            </a:endParaRPr>
          </a:p>
          <a:p>
            <a:pPr marL="0" lvl="0" indent="0" algn="l" rtl="0">
              <a:lnSpc>
                <a:spcPct val="90000"/>
              </a:lnSpc>
              <a:spcBef>
                <a:spcPts val="600"/>
              </a:spcBef>
              <a:spcAft>
                <a:spcPts val="0"/>
              </a:spcAft>
              <a:buClr>
                <a:schemeClr val="dk1"/>
              </a:buClr>
              <a:buSzPts val="1800"/>
              <a:buFont typeface="Arial"/>
              <a:buNone/>
            </a:pPr>
            <a:r>
              <a:rPr lang="en" sz="1300" b="1" dirty="0">
                <a:solidFill>
                  <a:schemeClr val="dk1"/>
                </a:solidFill>
                <a:latin typeface="Calibri"/>
                <a:ea typeface="Calibri"/>
                <a:cs typeface="Calibri"/>
                <a:sym typeface="Calibri"/>
              </a:rPr>
              <a:t>Handling Missing Data</a:t>
            </a:r>
            <a:r>
              <a:rPr lang="en" sz="1300" dirty="0">
                <a:solidFill>
                  <a:schemeClr val="dk1"/>
                </a:solidFill>
                <a:latin typeface="Calibri"/>
                <a:ea typeface="Calibri"/>
                <a:cs typeface="Calibri"/>
                <a:sym typeface="Calibri"/>
              </a:rPr>
              <a:t>:</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0"/>
              </a:spcAft>
              <a:buClr>
                <a:srgbClr val="0E101A"/>
              </a:buClr>
              <a:buSzPts val="1200"/>
              <a:buChar char="•"/>
            </a:pPr>
            <a:r>
              <a:rPr lang="en" sz="1300" dirty="0">
                <a:solidFill>
                  <a:schemeClr val="dk1"/>
                </a:solidFill>
                <a:latin typeface="Calibri"/>
                <a:ea typeface="Calibri"/>
                <a:cs typeface="Calibri"/>
                <a:sym typeface="Calibri"/>
              </a:rPr>
              <a:t>Categorical values are imputed with the mode, sometimes by subgroup.</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0"/>
              </a:spcAft>
              <a:buClr>
                <a:srgbClr val="0E101A"/>
              </a:buClr>
              <a:buSzPts val="1200"/>
              <a:buChar char="•"/>
            </a:pPr>
            <a:r>
              <a:rPr lang="en" sz="1300" dirty="0">
                <a:solidFill>
                  <a:schemeClr val="dk1"/>
                </a:solidFill>
                <a:latin typeface="Calibri"/>
                <a:ea typeface="Calibri"/>
                <a:cs typeface="Calibri"/>
                <a:sym typeface="Calibri"/>
              </a:rPr>
              <a:t>Numerical values are imputed with the median due to skewed distributions.</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0"/>
              </a:spcAft>
              <a:buClr>
                <a:srgbClr val="0E101A"/>
              </a:buClr>
              <a:buSzPts val="1200"/>
              <a:buChar char="•"/>
            </a:pPr>
            <a:r>
              <a:rPr lang="en" sz="1300" dirty="0">
                <a:solidFill>
                  <a:schemeClr val="dk1"/>
                </a:solidFill>
                <a:latin typeface="Calibri"/>
                <a:ea typeface="Calibri"/>
                <a:cs typeface="Calibri"/>
                <a:sym typeface="Calibri"/>
              </a:rPr>
              <a:t>Removed features with less than 25% data coverage, particularly those not applicable to older loans.</a:t>
            </a:r>
            <a:endParaRPr sz="2100" dirty="0">
              <a:solidFill>
                <a:schemeClr val="dk1"/>
              </a:solidFill>
              <a:latin typeface="Calibri"/>
              <a:ea typeface="Calibri"/>
              <a:cs typeface="Calibri"/>
              <a:sym typeface="Calibri"/>
            </a:endParaRPr>
          </a:p>
          <a:p>
            <a:pPr marL="0" lvl="0" indent="0" algn="l" rtl="0">
              <a:lnSpc>
                <a:spcPct val="90000"/>
              </a:lnSpc>
              <a:spcBef>
                <a:spcPts val="600"/>
              </a:spcBef>
              <a:spcAft>
                <a:spcPts val="0"/>
              </a:spcAft>
              <a:buClr>
                <a:schemeClr val="dk1"/>
              </a:buClr>
              <a:buSzPts val="1800"/>
              <a:buFont typeface="Arial"/>
              <a:buNone/>
            </a:pPr>
            <a:r>
              <a:rPr lang="en" sz="1300" b="1" dirty="0">
                <a:solidFill>
                  <a:schemeClr val="dk1"/>
                </a:solidFill>
                <a:latin typeface="Calibri"/>
                <a:ea typeface="Calibri"/>
                <a:cs typeface="Calibri"/>
                <a:sym typeface="Calibri"/>
              </a:rPr>
              <a:t>Data Splitting</a:t>
            </a:r>
            <a:r>
              <a:rPr lang="en" sz="1300" dirty="0">
                <a:solidFill>
                  <a:schemeClr val="dk1"/>
                </a:solidFill>
                <a:latin typeface="Calibri"/>
                <a:ea typeface="Calibri"/>
                <a:cs typeface="Calibri"/>
                <a:sym typeface="Calibri"/>
              </a:rPr>
              <a:t>:</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0"/>
              </a:spcAft>
              <a:buClr>
                <a:srgbClr val="0E101A"/>
              </a:buClr>
              <a:buSzPts val="1200"/>
              <a:buChar char="•"/>
            </a:pPr>
            <a:r>
              <a:rPr lang="en" sz="1300" dirty="0">
                <a:solidFill>
                  <a:schemeClr val="dk1"/>
                </a:solidFill>
                <a:latin typeface="Calibri"/>
                <a:ea typeface="Calibri"/>
                <a:cs typeface="Calibri"/>
                <a:sym typeface="Calibri"/>
              </a:rPr>
              <a:t>A </a:t>
            </a:r>
            <a:r>
              <a:rPr lang="en" sz="1300" b="1" dirty="0">
                <a:solidFill>
                  <a:schemeClr val="dk1"/>
                </a:solidFill>
                <a:latin typeface="Calibri"/>
                <a:ea typeface="Calibri"/>
                <a:cs typeface="Calibri"/>
                <a:sym typeface="Calibri"/>
              </a:rPr>
              <a:t>stratified split</a:t>
            </a:r>
            <a:r>
              <a:rPr lang="en" sz="1300" dirty="0">
                <a:solidFill>
                  <a:schemeClr val="dk1"/>
                </a:solidFill>
                <a:latin typeface="Calibri"/>
                <a:ea typeface="Calibri"/>
                <a:cs typeface="Calibri"/>
                <a:sym typeface="Calibri"/>
              </a:rPr>
              <a:t> maintained class proportions in training and testing datasets.</a:t>
            </a:r>
            <a:endParaRPr sz="2100" dirty="0">
              <a:solidFill>
                <a:schemeClr val="dk1"/>
              </a:solidFill>
              <a:latin typeface="Calibri"/>
              <a:ea typeface="Calibri"/>
              <a:cs typeface="Calibri"/>
              <a:sym typeface="Calibri"/>
            </a:endParaRPr>
          </a:p>
          <a:p>
            <a:pPr marL="457200" lvl="0" indent="-228600" algn="l" rtl="0">
              <a:lnSpc>
                <a:spcPct val="90000"/>
              </a:lnSpc>
              <a:spcBef>
                <a:spcPts val="600"/>
              </a:spcBef>
              <a:spcAft>
                <a:spcPts val="600"/>
              </a:spcAft>
              <a:buClr>
                <a:srgbClr val="0E101A"/>
              </a:buClr>
              <a:buSzPts val="1200"/>
              <a:buChar char="•"/>
            </a:pPr>
            <a:r>
              <a:rPr lang="en" sz="1300" dirty="0">
                <a:solidFill>
                  <a:schemeClr val="dk1"/>
                </a:solidFill>
                <a:latin typeface="Calibri"/>
                <a:ea typeface="Calibri"/>
                <a:cs typeface="Calibri"/>
                <a:sym typeface="Calibri"/>
              </a:rPr>
              <a:t>A </a:t>
            </a:r>
            <a:r>
              <a:rPr lang="en" sz="1300" b="1" dirty="0">
                <a:solidFill>
                  <a:schemeClr val="dk1"/>
                </a:solidFill>
                <a:latin typeface="Calibri"/>
                <a:ea typeface="Calibri"/>
                <a:cs typeface="Calibri"/>
                <a:sym typeface="Calibri"/>
              </a:rPr>
              <a:t>20/80 split</a:t>
            </a:r>
            <a:r>
              <a:rPr lang="en" sz="1300" dirty="0">
                <a:solidFill>
                  <a:schemeClr val="dk1"/>
                </a:solidFill>
                <a:latin typeface="Calibri"/>
                <a:ea typeface="Calibri"/>
                <a:cs typeface="Calibri"/>
                <a:sym typeface="Calibri"/>
              </a:rPr>
              <a:t> was applied to ensure adequate representation of the target feature during testing.</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f19b6b2456_2_1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8" name="Google Shape;208;g2f19b6b2456_2_1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56"/>
        <p:cNvGrpSpPr/>
        <p:nvPr/>
      </p:nvGrpSpPr>
      <p:grpSpPr>
        <a:xfrm>
          <a:off x="0" y="0"/>
          <a:ext cx="0" cy="0"/>
          <a:chOff x="0" y="0"/>
          <a:chExt cx="0" cy="0"/>
        </a:xfrm>
      </p:grpSpPr>
      <p:sp>
        <p:nvSpPr>
          <p:cNvPr id="57" name="Google Shape;57;p14"/>
          <p:cNvSpPr txBox="1">
            <a:spLocks noGrp="1"/>
          </p:cNvSpPr>
          <p:nvPr>
            <p:ph type="ctrTitle"/>
          </p:nvPr>
        </p:nvSpPr>
        <p:spPr>
          <a:xfrm>
            <a:off x="1143000" y="841772"/>
            <a:ext cx="6858000" cy="17907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14"/>
          <p:cNvSpPr txBox="1">
            <a:spLocks noGrp="1"/>
          </p:cNvSpPr>
          <p:nvPr>
            <p:ph type="subTitle" idx="1"/>
          </p:nvPr>
        </p:nvSpPr>
        <p:spPr>
          <a:xfrm>
            <a:off x="1143000" y="2701528"/>
            <a:ext cx="6858000" cy="124182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750"/>
              </a:spcBef>
              <a:spcAft>
                <a:spcPts val="0"/>
              </a:spcAft>
              <a:buClr>
                <a:schemeClr val="dk1"/>
              </a:buClr>
              <a:buSzPts val="1800"/>
              <a:buNone/>
              <a:defRPr sz="1800"/>
            </a:lvl1pPr>
            <a:lvl2pPr lvl="1" algn="ctr">
              <a:lnSpc>
                <a:spcPct val="90000"/>
              </a:lnSpc>
              <a:spcBef>
                <a:spcPts val="375"/>
              </a:spcBef>
              <a:spcAft>
                <a:spcPts val="0"/>
              </a:spcAft>
              <a:buClr>
                <a:schemeClr val="dk1"/>
              </a:buClr>
              <a:buSzPts val="1500"/>
              <a:buNone/>
              <a:defRPr sz="1500"/>
            </a:lvl2pPr>
            <a:lvl3pPr lvl="2" algn="ctr">
              <a:lnSpc>
                <a:spcPct val="90000"/>
              </a:lnSpc>
              <a:spcBef>
                <a:spcPts val="375"/>
              </a:spcBef>
              <a:spcAft>
                <a:spcPts val="0"/>
              </a:spcAft>
              <a:buClr>
                <a:schemeClr val="dk1"/>
              </a:buClr>
              <a:buSzPts val="1350"/>
              <a:buNone/>
              <a:defRPr sz="1350"/>
            </a:lvl3pPr>
            <a:lvl4pPr lvl="3" algn="ctr">
              <a:lnSpc>
                <a:spcPct val="90000"/>
              </a:lnSpc>
              <a:spcBef>
                <a:spcPts val="375"/>
              </a:spcBef>
              <a:spcAft>
                <a:spcPts val="0"/>
              </a:spcAft>
              <a:buClr>
                <a:schemeClr val="dk1"/>
              </a:buClr>
              <a:buSzPts val="1200"/>
              <a:buNone/>
              <a:defRPr sz="1200"/>
            </a:lvl4pPr>
            <a:lvl5pPr lvl="4" algn="ctr">
              <a:lnSpc>
                <a:spcPct val="90000"/>
              </a:lnSpc>
              <a:spcBef>
                <a:spcPts val="375"/>
              </a:spcBef>
              <a:spcAft>
                <a:spcPts val="0"/>
              </a:spcAft>
              <a:buClr>
                <a:schemeClr val="dk1"/>
              </a:buClr>
              <a:buSzPts val="1200"/>
              <a:buNone/>
              <a:defRPr sz="1200"/>
            </a:lvl5pPr>
            <a:lvl6pPr lvl="5" algn="ctr">
              <a:lnSpc>
                <a:spcPct val="90000"/>
              </a:lnSpc>
              <a:spcBef>
                <a:spcPts val="375"/>
              </a:spcBef>
              <a:spcAft>
                <a:spcPts val="0"/>
              </a:spcAft>
              <a:buClr>
                <a:schemeClr val="dk1"/>
              </a:buClr>
              <a:buSzPts val="1200"/>
              <a:buNone/>
              <a:defRPr sz="1200"/>
            </a:lvl6pPr>
            <a:lvl7pPr lvl="6" algn="ctr">
              <a:lnSpc>
                <a:spcPct val="90000"/>
              </a:lnSpc>
              <a:spcBef>
                <a:spcPts val="375"/>
              </a:spcBef>
              <a:spcAft>
                <a:spcPts val="0"/>
              </a:spcAft>
              <a:buClr>
                <a:schemeClr val="dk1"/>
              </a:buClr>
              <a:buSzPts val="1200"/>
              <a:buNone/>
              <a:defRPr sz="1200"/>
            </a:lvl7pPr>
            <a:lvl8pPr lvl="7" algn="ctr">
              <a:lnSpc>
                <a:spcPct val="90000"/>
              </a:lnSpc>
              <a:spcBef>
                <a:spcPts val="375"/>
              </a:spcBef>
              <a:spcAft>
                <a:spcPts val="0"/>
              </a:spcAft>
              <a:buClr>
                <a:schemeClr val="dk1"/>
              </a:buClr>
              <a:buSzPts val="1200"/>
              <a:buNone/>
              <a:defRPr sz="1200"/>
            </a:lvl8pPr>
            <a:lvl9pPr lvl="8" algn="ctr">
              <a:lnSpc>
                <a:spcPct val="90000"/>
              </a:lnSpc>
              <a:spcBef>
                <a:spcPts val="375"/>
              </a:spcBef>
              <a:spcAft>
                <a:spcPts val="0"/>
              </a:spcAft>
              <a:buClr>
                <a:schemeClr val="dk1"/>
              </a:buClr>
              <a:buSzPts val="1200"/>
              <a:buNone/>
              <a:defRPr sz="1200"/>
            </a:lvl9pPr>
          </a:lstStyle>
          <a:p>
            <a:endParaRPr/>
          </a:p>
        </p:txBody>
      </p:sp>
      <p:sp>
        <p:nvSpPr>
          <p:cNvPr id="59" name="Google Shape;59;p14"/>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14"/>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2"/>
        <p:cNvGrpSpPr/>
        <p:nvPr/>
      </p:nvGrpSpPr>
      <p:grpSpPr>
        <a:xfrm>
          <a:off x="0" y="0"/>
          <a:ext cx="0" cy="0"/>
          <a:chOff x="0" y="0"/>
          <a:chExt cx="0" cy="0"/>
        </a:xfrm>
      </p:grpSpPr>
      <p:sp>
        <p:nvSpPr>
          <p:cNvPr id="63" name="Google Shape;63;p15"/>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90000"/>
              </a:lnSpc>
              <a:spcBef>
                <a:spcPts val="0"/>
              </a:spcBef>
              <a:spcAft>
                <a:spcPts val="0"/>
              </a:spcAft>
              <a:buClr>
                <a:schemeClr val="dk1"/>
              </a:buClr>
              <a:buSzPts val="2800"/>
              <a:buFont typeface="Calibri"/>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4" name="Google Shape;64;p15"/>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90000"/>
              </a:lnSpc>
              <a:spcBef>
                <a:spcPts val="0"/>
              </a:spcBef>
              <a:spcAft>
                <a:spcPts val="0"/>
              </a:spcAft>
              <a:buClr>
                <a:schemeClr val="dk1"/>
              </a:buClr>
              <a:buSzPts val="1800"/>
              <a:buChar char="●"/>
              <a:defRPr/>
            </a:lvl1pPr>
            <a:lvl2pPr marL="914400" lvl="1" indent="-317500" algn="l">
              <a:lnSpc>
                <a:spcPct val="90000"/>
              </a:lnSpc>
              <a:spcBef>
                <a:spcPts val="0"/>
              </a:spcBef>
              <a:spcAft>
                <a:spcPts val="0"/>
              </a:spcAft>
              <a:buClr>
                <a:schemeClr val="dk1"/>
              </a:buClr>
              <a:buSzPts val="1400"/>
              <a:buChar char="○"/>
              <a:defRPr/>
            </a:lvl2pPr>
            <a:lvl3pPr marL="1371600" lvl="2" indent="-317500" algn="l">
              <a:lnSpc>
                <a:spcPct val="90000"/>
              </a:lnSpc>
              <a:spcBef>
                <a:spcPts val="0"/>
              </a:spcBef>
              <a:spcAft>
                <a:spcPts val="0"/>
              </a:spcAft>
              <a:buClr>
                <a:schemeClr val="dk1"/>
              </a:buClr>
              <a:buSzPts val="1400"/>
              <a:buChar char="■"/>
              <a:defRPr/>
            </a:lvl3pPr>
            <a:lvl4pPr marL="1828800" lvl="3" indent="-317500" algn="l">
              <a:lnSpc>
                <a:spcPct val="90000"/>
              </a:lnSpc>
              <a:spcBef>
                <a:spcPts val="0"/>
              </a:spcBef>
              <a:spcAft>
                <a:spcPts val="0"/>
              </a:spcAft>
              <a:buClr>
                <a:schemeClr val="dk1"/>
              </a:buClr>
              <a:buSzPts val="1400"/>
              <a:buChar char="●"/>
              <a:defRPr/>
            </a:lvl4pPr>
            <a:lvl5pPr marL="2286000" lvl="4" indent="-317500" algn="l">
              <a:lnSpc>
                <a:spcPct val="90000"/>
              </a:lnSpc>
              <a:spcBef>
                <a:spcPts val="0"/>
              </a:spcBef>
              <a:spcAft>
                <a:spcPts val="0"/>
              </a:spcAft>
              <a:buClr>
                <a:schemeClr val="dk1"/>
              </a:buClr>
              <a:buSzPts val="1400"/>
              <a:buChar char="○"/>
              <a:defRPr/>
            </a:lvl5pPr>
            <a:lvl6pPr marL="2743200" lvl="5" indent="-317500" algn="l">
              <a:lnSpc>
                <a:spcPct val="90000"/>
              </a:lnSpc>
              <a:spcBef>
                <a:spcPts val="0"/>
              </a:spcBef>
              <a:spcAft>
                <a:spcPts val="0"/>
              </a:spcAft>
              <a:buClr>
                <a:schemeClr val="dk1"/>
              </a:buClr>
              <a:buSzPts val="1400"/>
              <a:buChar char="■"/>
              <a:defRPr/>
            </a:lvl6pPr>
            <a:lvl7pPr marL="3200400" lvl="6" indent="-317500" algn="l">
              <a:lnSpc>
                <a:spcPct val="90000"/>
              </a:lnSpc>
              <a:spcBef>
                <a:spcPts val="0"/>
              </a:spcBef>
              <a:spcAft>
                <a:spcPts val="0"/>
              </a:spcAft>
              <a:buClr>
                <a:schemeClr val="dk1"/>
              </a:buClr>
              <a:buSzPts val="1400"/>
              <a:buChar char="●"/>
              <a:defRPr/>
            </a:lvl7pPr>
            <a:lvl8pPr marL="3657600" lvl="7" indent="-317500" algn="l">
              <a:lnSpc>
                <a:spcPct val="90000"/>
              </a:lnSpc>
              <a:spcBef>
                <a:spcPts val="0"/>
              </a:spcBef>
              <a:spcAft>
                <a:spcPts val="0"/>
              </a:spcAft>
              <a:buClr>
                <a:schemeClr val="dk1"/>
              </a:buClr>
              <a:buSzPts val="1400"/>
              <a:buChar char="○"/>
              <a:defRPr/>
            </a:lvl8pPr>
            <a:lvl9pPr marL="4114800" lvl="8" indent="-317500" algn="l">
              <a:lnSpc>
                <a:spcPct val="90000"/>
              </a:lnSpc>
              <a:spcBef>
                <a:spcPts val="0"/>
              </a:spcBef>
              <a:spcAft>
                <a:spcPts val="0"/>
              </a:spcAft>
              <a:buClr>
                <a:schemeClr val="dk1"/>
              </a:buClr>
              <a:buSzPts val="1400"/>
              <a:buChar char="■"/>
              <a:defRPr/>
            </a:lvl9pPr>
          </a:lstStyle>
          <a:p>
            <a:endParaRPr/>
          </a:p>
        </p:txBody>
      </p:sp>
      <p:sp>
        <p:nvSpPr>
          <p:cNvPr id="65" name="Google Shape;65;p1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66"/>
        <p:cNvGrpSpPr/>
        <p:nvPr/>
      </p:nvGrpSpPr>
      <p:grpSpPr>
        <a:xfrm>
          <a:off x="0" y="0"/>
          <a:ext cx="0" cy="0"/>
          <a:chOff x="0" y="0"/>
          <a:chExt cx="0" cy="0"/>
        </a:xfrm>
      </p:grpSpPr>
      <p:sp>
        <p:nvSpPr>
          <p:cNvPr id="67" name="Google Shape;67;p16"/>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8" name="Google Shape;68;p16"/>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69" name="Google Shape;69;p16"/>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6"/>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6"/>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2"/>
        <p:cNvGrpSpPr/>
        <p:nvPr/>
      </p:nvGrpSpPr>
      <p:grpSpPr>
        <a:xfrm>
          <a:off x="0" y="0"/>
          <a:ext cx="0" cy="0"/>
          <a:chOff x="0" y="0"/>
          <a:chExt cx="0" cy="0"/>
        </a:xfrm>
      </p:grpSpPr>
      <p:sp>
        <p:nvSpPr>
          <p:cNvPr id="73" name="Google Shape;73;p17"/>
          <p:cNvSpPr txBox="1">
            <a:spLocks noGrp="1"/>
          </p:cNvSpPr>
          <p:nvPr>
            <p:ph type="title"/>
          </p:nvPr>
        </p:nvSpPr>
        <p:spPr>
          <a:xfrm>
            <a:off x="623888" y="1282304"/>
            <a:ext cx="7886700" cy="2139553"/>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7"/>
          <p:cNvSpPr txBox="1">
            <a:spLocks noGrp="1"/>
          </p:cNvSpPr>
          <p:nvPr>
            <p:ph type="body" idx="1"/>
          </p:nvPr>
        </p:nvSpPr>
        <p:spPr>
          <a:xfrm>
            <a:off x="623888" y="3442098"/>
            <a:ext cx="7886700" cy="112514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rgbClr val="888888"/>
              </a:buClr>
              <a:buSzPts val="1800"/>
              <a:buNone/>
              <a:defRPr sz="1800">
                <a:solidFill>
                  <a:srgbClr val="888888"/>
                </a:solidFill>
              </a:defRPr>
            </a:lvl1pPr>
            <a:lvl2pPr marL="914400" lvl="1" indent="-228600" algn="l">
              <a:lnSpc>
                <a:spcPct val="90000"/>
              </a:lnSpc>
              <a:spcBef>
                <a:spcPts val="375"/>
              </a:spcBef>
              <a:spcAft>
                <a:spcPts val="0"/>
              </a:spcAft>
              <a:buClr>
                <a:srgbClr val="888888"/>
              </a:buClr>
              <a:buSzPts val="1500"/>
              <a:buNone/>
              <a:defRPr sz="1500">
                <a:solidFill>
                  <a:srgbClr val="888888"/>
                </a:solidFill>
              </a:defRPr>
            </a:lvl2pPr>
            <a:lvl3pPr marL="1371600" lvl="2" indent="-228600" algn="l">
              <a:lnSpc>
                <a:spcPct val="90000"/>
              </a:lnSpc>
              <a:spcBef>
                <a:spcPts val="375"/>
              </a:spcBef>
              <a:spcAft>
                <a:spcPts val="0"/>
              </a:spcAft>
              <a:buClr>
                <a:srgbClr val="888888"/>
              </a:buClr>
              <a:buSzPts val="1350"/>
              <a:buNone/>
              <a:defRPr sz="1350">
                <a:solidFill>
                  <a:srgbClr val="888888"/>
                </a:solidFill>
              </a:defRPr>
            </a:lvl3pPr>
            <a:lvl4pPr marL="1828800" lvl="3" indent="-228600" algn="l">
              <a:lnSpc>
                <a:spcPct val="90000"/>
              </a:lnSpc>
              <a:spcBef>
                <a:spcPts val="375"/>
              </a:spcBef>
              <a:spcAft>
                <a:spcPts val="0"/>
              </a:spcAft>
              <a:buClr>
                <a:srgbClr val="888888"/>
              </a:buClr>
              <a:buSzPts val="1200"/>
              <a:buNone/>
              <a:defRPr sz="1200">
                <a:solidFill>
                  <a:srgbClr val="888888"/>
                </a:solidFill>
              </a:defRPr>
            </a:lvl4pPr>
            <a:lvl5pPr marL="2286000" lvl="4" indent="-228600" algn="l">
              <a:lnSpc>
                <a:spcPct val="90000"/>
              </a:lnSpc>
              <a:spcBef>
                <a:spcPts val="375"/>
              </a:spcBef>
              <a:spcAft>
                <a:spcPts val="0"/>
              </a:spcAft>
              <a:buClr>
                <a:srgbClr val="888888"/>
              </a:buClr>
              <a:buSzPts val="1200"/>
              <a:buNone/>
              <a:defRPr sz="1200">
                <a:solidFill>
                  <a:srgbClr val="888888"/>
                </a:solidFill>
              </a:defRPr>
            </a:lvl5pPr>
            <a:lvl6pPr marL="2743200" lvl="5" indent="-228600" algn="l">
              <a:lnSpc>
                <a:spcPct val="90000"/>
              </a:lnSpc>
              <a:spcBef>
                <a:spcPts val="375"/>
              </a:spcBef>
              <a:spcAft>
                <a:spcPts val="0"/>
              </a:spcAft>
              <a:buClr>
                <a:srgbClr val="888888"/>
              </a:buClr>
              <a:buSzPts val="1200"/>
              <a:buNone/>
              <a:defRPr sz="1200">
                <a:solidFill>
                  <a:srgbClr val="888888"/>
                </a:solidFill>
              </a:defRPr>
            </a:lvl6pPr>
            <a:lvl7pPr marL="3200400" lvl="6" indent="-228600" algn="l">
              <a:lnSpc>
                <a:spcPct val="90000"/>
              </a:lnSpc>
              <a:spcBef>
                <a:spcPts val="375"/>
              </a:spcBef>
              <a:spcAft>
                <a:spcPts val="0"/>
              </a:spcAft>
              <a:buClr>
                <a:srgbClr val="888888"/>
              </a:buClr>
              <a:buSzPts val="1200"/>
              <a:buNone/>
              <a:defRPr sz="1200">
                <a:solidFill>
                  <a:srgbClr val="888888"/>
                </a:solidFill>
              </a:defRPr>
            </a:lvl7pPr>
            <a:lvl8pPr marL="3657600" lvl="7" indent="-228600" algn="l">
              <a:lnSpc>
                <a:spcPct val="90000"/>
              </a:lnSpc>
              <a:spcBef>
                <a:spcPts val="375"/>
              </a:spcBef>
              <a:spcAft>
                <a:spcPts val="0"/>
              </a:spcAft>
              <a:buClr>
                <a:srgbClr val="888888"/>
              </a:buClr>
              <a:buSzPts val="1200"/>
              <a:buNone/>
              <a:defRPr sz="1200">
                <a:solidFill>
                  <a:srgbClr val="888888"/>
                </a:solidFill>
              </a:defRPr>
            </a:lvl8pPr>
            <a:lvl9pPr marL="4114800" lvl="8" indent="-228600" algn="l">
              <a:lnSpc>
                <a:spcPct val="90000"/>
              </a:lnSpc>
              <a:spcBef>
                <a:spcPts val="375"/>
              </a:spcBef>
              <a:spcAft>
                <a:spcPts val="0"/>
              </a:spcAft>
              <a:buClr>
                <a:srgbClr val="888888"/>
              </a:buClr>
              <a:buSzPts val="1200"/>
              <a:buNone/>
              <a:defRPr sz="1200">
                <a:solidFill>
                  <a:srgbClr val="888888"/>
                </a:solidFill>
              </a:defRPr>
            </a:lvl9pPr>
          </a:lstStyle>
          <a:p>
            <a:endParaRPr/>
          </a:p>
        </p:txBody>
      </p:sp>
      <p:sp>
        <p:nvSpPr>
          <p:cNvPr id="75" name="Google Shape;75;p17"/>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7"/>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7"/>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8"/>
          <p:cNvSpPr txBox="1">
            <a:spLocks noGrp="1"/>
          </p:cNvSpPr>
          <p:nvPr>
            <p:ph type="body" idx="1"/>
          </p:nvPr>
        </p:nvSpPr>
        <p:spPr>
          <a:xfrm>
            <a:off x="6286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1" name="Google Shape;81;p18"/>
          <p:cNvSpPr txBox="1">
            <a:spLocks noGrp="1"/>
          </p:cNvSpPr>
          <p:nvPr>
            <p:ph type="body" idx="2"/>
          </p:nvPr>
        </p:nvSpPr>
        <p:spPr>
          <a:xfrm>
            <a:off x="4629150" y="1369219"/>
            <a:ext cx="3886200" cy="3263504"/>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2" name="Google Shape;82;p18"/>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8"/>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8"/>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85"/>
        <p:cNvGrpSpPr/>
        <p:nvPr/>
      </p:nvGrpSpPr>
      <p:grpSpPr>
        <a:xfrm>
          <a:off x="0" y="0"/>
          <a:ext cx="0" cy="0"/>
          <a:chOff x="0" y="0"/>
          <a:chExt cx="0" cy="0"/>
        </a:xfrm>
      </p:grpSpPr>
      <p:sp>
        <p:nvSpPr>
          <p:cNvPr id="86" name="Google Shape;86;p19"/>
          <p:cNvSpPr txBox="1">
            <a:spLocks noGrp="1"/>
          </p:cNvSpPr>
          <p:nvPr>
            <p:ph type="title"/>
          </p:nvPr>
        </p:nvSpPr>
        <p:spPr>
          <a:xfrm>
            <a:off x="629841"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7" name="Google Shape;87;p19"/>
          <p:cNvSpPr txBox="1">
            <a:spLocks noGrp="1"/>
          </p:cNvSpPr>
          <p:nvPr>
            <p:ph type="body" idx="1"/>
          </p:nvPr>
        </p:nvSpPr>
        <p:spPr>
          <a:xfrm>
            <a:off x="629842" y="1260872"/>
            <a:ext cx="3868340"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88" name="Google Shape;88;p19"/>
          <p:cNvSpPr txBox="1">
            <a:spLocks noGrp="1"/>
          </p:cNvSpPr>
          <p:nvPr>
            <p:ph type="body" idx="2"/>
          </p:nvPr>
        </p:nvSpPr>
        <p:spPr>
          <a:xfrm>
            <a:off x="629842" y="1878806"/>
            <a:ext cx="3868340"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89" name="Google Shape;89;p19"/>
          <p:cNvSpPr txBox="1">
            <a:spLocks noGrp="1"/>
          </p:cNvSpPr>
          <p:nvPr>
            <p:ph type="body" idx="3"/>
          </p:nvPr>
        </p:nvSpPr>
        <p:spPr>
          <a:xfrm>
            <a:off x="4629150" y="1260872"/>
            <a:ext cx="3887391" cy="617934"/>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750"/>
              </a:spcBef>
              <a:spcAft>
                <a:spcPts val="0"/>
              </a:spcAft>
              <a:buClr>
                <a:schemeClr val="dk1"/>
              </a:buClr>
              <a:buSzPts val="1800"/>
              <a:buNone/>
              <a:defRPr sz="1800" b="1"/>
            </a:lvl1pPr>
            <a:lvl2pPr marL="914400" lvl="1" indent="-228600" algn="l">
              <a:lnSpc>
                <a:spcPct val="90000"/>
              </a:lnSpc>
              <a:spcBef>
                <a:spcPts val="375"/>
              </a:spcBef>
              <a:spcAft>
                <a:spcPts val="0"/>
              </a:spcAft>
              <a:buClr>
                <a:schemeClr val="dk1"/>
              </a:buClr>
              <a:buSzPts val="1500"/>
              <a:buNone/>
              <a:defRPr sz="1500" b="1"/>
            </a:lvl2pPr>
            <a:lvl3pPr marL="1371600" lvl="2" indent="-228600" algn="l">
              <a:lnSpc>
                <a:spcPct val="90000"/>
              </a:lnSpc>
              <a:spcBef>
                <a:spcPts val="375"/>
              </a:spcBef>
              <a:spcAft>
                <a:spcPts val="0"/>
              </a:spcAft>
              <a:buClr>
                <a:schemeClr val="dk1"/>
              </a:buClr>
              <a:buSzPts val="1350"/>
              <a:buNone/>
              <a:defRPr sz="1350" b="1"/>
            </a:lvl3pPr>
            <a:lvl4pPr marL="1828800" lvl="3" indent="-228600" algn="l">
              <a:lnSpc>
                <a:spcPct val="90000"/>
              </a:lnSpc>
              <a:spcBef>
                <a:spcPts val="375"/>
              </a:spcBef>
              <a:spcAft>
                <a:spcPts val="0"/>
              </a:spcAft>
              <a:buClr>
                <a:schemeClr val="dk1"/>
              </a:buClr>
              <a:buSzPts val="1200"/>
              <a:buNone/>
              <a:defRPr sz="1200" b="1"/>
            </a:lvl4pPr>
            <a:lvl5pPr marL="2286000" lvl="4" indent="-228600" algn="l">
              <a:lnSpc>
                <a:spcPct val="90000"/>
              </a:lnSpc>
              <a:spcBef>
                <a:spcPts val="375"/>
              </a:spcBef>
              <a:spcAft>
                <a:spcPts val="0"/>
              </a:spcAft>
              <a:buClr>
                <a:schemeClr val="dk1"/>
              </a:buClr>
              <a:buSzPts val="1200"/>
              <a:buNone/>
              <a:defRPr sz="1200" b="1"/>
            </a:lvl5pPr>
            <a:lvl6pPr marL="2743200" lvl="5" indent="-228600" algn="l">
              <a:lnSpc>
                <a:spcPct val="90000"/>
              </a:lnSpc>
              <a:spcBef>
                <a:spcPts val="375"/>
              </a:spcBef>
              <a:spcAft>
                <a:spcPts val="0"/>
              </a:spcAft>
              <a:buClr>
                <a:schemeClr val="dk1"/>
              </a:buClr>
              <a:buSzPts val="1200"/>
              <a:buNone/>
              <a:defRPr sz="1200" b="1"/>
            </a:lvl6pPr>
            <a:lvl7pPr marL="3200400" lvl="6" indent="-228600" algn="l">
              <a:lnSpc>
                <a:spcPct val="90000"/>
              </a:lnSpc>
              <a:spcBef>
                <a:spcPts val="375"/>
              </a:spcBef>
              <a:spcAft>
                <a:spcPts val="0"/>
              </a:spcAft>
              <a:buClr>
                <a:schemeClr val="dk1"/>
              </a:buClr>
              <a:buSzPts val="1200"/>
              <a:buNone/>
              <a:defRPr sz="1200" b="1"/>
            </a:lvl7pPr>
            <a:lvl8pPr marL="3657600" lvl="7" indent="-228600" algn="l">
              <a:lnSpc>
                <a:spcPct val="90000"/>
              </a:lnSpc>
              <a:spcBef>
                <a:spcPts val="375"/>
              </a:spcBef>
              <a:spcAft>
                <a:spcPts val="0"/>
              </a:spcAft>
              <a:buClr>
                <a:schemeClr val="dk1"/>
              </a:buClr>
              <a:buSzPts val="1200"/>
              <a:buNone/>
              <a:defRPr sz="1200" b="1"/>
            </a:lvl8pPr>
            <a:lvl9pPr marL="4114800" lvl="8" indent="-228600" algn="l">
              <a:lnSpc>
                <a:spcPct val="90000"/>
              </a:lnSpc>
              <a:spcBef>
                <a:spcPts val="375"/>
              </a:spcBef>
              <a:spcAft>
                <a:spcPts val="0"/>
              </a:spcAft>
              <a:buClr>
                <a:schemeClr val="dk1"/>
              </a:buClr>
              <a:buSzPts val="1200"/>
              <a:buNone/>
              <a:defRPr sz="1200" b="1"/>
            </a:lvl9pPr>
          </a:lstStyle>
          <a:p>
            <a:endParaRPr/>
          </a:p>
        </p:txBody>
      </p:sp>
      <p:sp>
        <p:nvSpPr>
          <p:cNvPr id="90" name="Google Shape;90;p19"/>
          <p:cNvSpPr txBox="1">
            <a:spLocks noGrp="1"/>
          </p:cNvSpPr>
          <p:nvPr>
            <p:ph type="body" idx="4"/>
          </p:nvPr>
        </p:nvSpPr>
        <p:spPr>
          <a:xfrm>
            <a:off x="4629150" y="1878806"/>
            <a:ext cx="3887391" cy="276344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91" name="Google Shape;91;p19"/>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2" name="Google Shape;92;p19"/>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3" name="Google Shape;93;p19"/>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4"/>
        <p:cNvGrpSpPr/>
        <p:nvPr/>
      </p:nvGrpSpPr>
      <p:grpSpPr>
        <a:xfrm>
          <a:off x="0" y="0"/>
          <a:ext cx="0" cy="0"/>
          <a:chOff x="0" y="0"/>
          <a:chExt cx="0" cy="0"/>
        </a:xfrm>
      </p:grpSpPr>
      <p:sp>
        <p:nvSpPr>
          <p:cNvPr id="95" name="Google Shape;95;p20"/>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6" name="Google Shape;96;p20"/>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20"/>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8" name="Google Shape;98;p20"/>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9"/>
        <p:cNvGrpSpPr/>
        <p:nvPr/>
      </p:nvGrpSpPr>
      <p:grpSpPr>
        <a:xfrm>
          <a:off x="0" y="0"/>
          <a:ext cx="0" cy="0"/>
          <a:chOff x="0" y="0"/>
          <a:chExt cx="0" cy="0"/>
        </a:xfrm>
      </p:grpSpPr>
      <p:sp>
        <p:nvSpPr>
          <p:cNvPr id="100" name="Google Shape;100;p21"/>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1" name="Google Shape;101;p21"/>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2" name="Google Shape;102;p21"/>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03"/>
        <p:cNvGrpSpPr/>
        <p:nvPr/>
      </p:nvGrpSpPr>
      <p:grpSpPr>
        <a:xfrm>
          <a:off x="0" y="0"/>
          <a:ext cx="0" cy="0"/>
          <a:chOff x="0" y="0"/>
          <a:chExt cx="0" cy="0"/>
        </a:xfrm>
      </p:grpSpPr>
      <p:sp>
        <p:nvSpPr>
          <p:cNvPr id="104" name="Google Shape;104;p22"/>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05" name="Google Shape;105;p22"/>
          <p:cNvSpPr txBox="1">
            <a:spLocks noGrp="1"/>
          </p:cNvSpPr>
          <p:nvPr>
            <p:ph type="body" idx="1"/>
          </p:nvPr>
        </p:nvSpPr>
        <p:spPr>
          <a:xfrm>
            <a:off x="3887391" y="740569"/>
            <a:ext cx="4629150" cy="3655219"/>
          </a:xfrm>
          <a:prstGeom prst="rect">
            <a:avLst/>
          </a:prstGeom>
          <a:noFill/>
          <a:ln>
            <a:noFill/>
          </a:ln>
        </p:spPr>
        <p:txBody>
          <a:bodyPr spcFirstLastPara="1" wrap="square" lIns="91425" tIns="45700" rIns="91425" bIns="45700" anchor="t" anchorCtr="0">
            <a:normAutofit/>
          </a:bodyPr>
          <a:lstStyle>
            <a:lvl1pPr marL="457200" lvl="0" indent="-381000" algn="l">
              <a:lnSpc>
                <a:spcPct val="90000"/>
              </a:lnSpc>
              <a:spcBef>
                <a:spcPts val="750"/>
              </a:spcBef>
              <a:spcAft>
                <a:spcPts val="0"/>
              </a:spcAft>
              <a:buClr>
                <a:schemeClr val="dk1"/>
              </a:buClr>
              <a:buSzPts val="2400"/>
              <a:buChar char="•"/>
              <a:defRPr sz="2400"/>
            </a:lvl1pPr>
            <a:lvl2pPr marL="914400" lvl="1" indent="-361950" algn="l">
              <a:lnSpc>
                <a:spcPct val="90000"/>
              </a:lnSpc>
              <a:spcBef>
                <a:spcPts val="375"/>
              </a:spcBef>
              <a:spcAft>
                <a:spcPts val="0"/>
              </a:spcAft>
              <a:buClr>
                <a:schemeClr val="dk1"/>
              </a:buClr>
              <a:buSzPts val="2100"/>
              <a:buChar char="•"/>
              <a:defRPr sz="2100"/>
            </a:lvl2pPr>
            <a:lvl3pPr marL="1371600" lvl="2" indent="-342900" algn="l">
              <a:lnSpc>
                <a:spcPct val="90000"/>
              </a:lnSpc>
              <a:spcBef>
                <a:spcPts val="375"/>
              </a:spcBef>
              <a:spcAft>
                <a:spcPts val="0"/>
              </a:spcAft>
              <a:buClr>
                <a:schemeClr val="dk1"/>
              </a:buClr>
              <a:buSzPts val="1800"/>
              <a:buChar char="•"/>
              <a:defRPr sz="1800"/>
            </a:lvl3pPr>
            <a:lvl4pPr marL="1828800" lvl="3" indent="-323850" algn="l">
              <a:lnSpc>
                <a:spcPct val="90000"/>
              </a:lnSpc>
              <a:spcBef>
                <a:spcPts val="375"/>
              </a:spcBef>
              <a:spcAft>
                <a:spcPts val="0"/>
              </a:spcAft>
              <a:buClr>
                <a:schemeClr val="dk1"/>
              </a:buClr>
              <a:buSzPts val="1500"/>
              <a:buChar char="•"/>
              <a:defRPr sz="1500"/>
            </a:lvl4pPr>
            <a:lvl5pPr marL="2286000" lvl="4" indent="-323850" algn="l">
              <a:lnSpc>
                <a:spcPct val="90000"/>
              </a:lnSpc>
              <a:spcBef>
                <a:spcPts val="375"/>
              </a:spcBef>
              <a:spcAft>
                <a:spcPts val="0"/>
              </a:spcAft>
              <a:buClr>
                <a:schemeClr val="dk1"/>
              </a:buClr>
              <a:buSzPts val="1500"/>
              <a:buChar char="•"/>
              <a:defRPr sz="1500"/>
            </a:lvl5pPr>
            <a:lvl6pPr marL="2743200" lvl="5" indent="-323850" algn="l">
              <a:lnSpc>
                <a:spcPct val="90000"/>
              </a:lnSpc>
              <a:spcBef>
                <a:spcPts val="375"/>
              </a:spcBef>
              <a:spcAft>
                <a:spcPts val="0"/>
              </a:spcAft>
              <a:buClr>
                <a:schemeClr val="dk1"/>
              </a:buClr>
              <a:buSzPts val="1500"/>
              <a:buChar char="•"/>
              <a:defRPr sz="1500"/>
            </a:lvl6pPr>
            <a:lvl7pPr marL="3200400" lvl="6" indent="-323850" algn="l">
              <a:lnSpc>
                <a:spcPct val="90000"/>
              </a:lnSpc>
              <a:spcBef>
                <a:spcPts val="375"/>
              </a:spcBef>
              <a:spcAft>
                <a:spcPts val="0"/>
              </a:spcAft>
              <a:buClr>
                <a:schemeClr val="dk1"/>
              </a:buClr>
              <a:buSzPts val="1500"/>
              <a:buChar char="•"/>
              <a:defRPr sz="1500"/>
            </a:lvl7pPr>
            <a:lvl8pPr marL="3657600" lvl="7" indent="-323850" algn="l">
              <a:lnSpc>
                <a:spcPct val="90000"/>
              </a:lnSpc>
              <a:spcBef>
                <a:spcPts val="375"/>
              </a:spcBef>
              <a:spcAft>
                <a:spcPts val="0"/>
              </a:spcAft>
              <a:buClr>
                <a:schemeClr val="dk1"/>
              </a:buClr>
              <a:buSzPts val="1500"/>
              <a:buChar char="•"/>
              <a:defRPr sz="1500"/>
            </a:lvl8pPr>
            <a:lvl9pPr marL="4114800" lvl="8" indent="-323850" algn="l">
              <a:lnSpc>
                <a:spcPct val="90000"/>
              </a:lnSpc>
              <a:spcBef>
                <a:spcPts val="375"/>
              </a:spcBef>
              <a:spcAft>
                <a:spcPts val="0"/>
              </a:spcAft>
              <a:buClr>
                <a:schemeClr val="dk1"/>
              </a:buClr>
              <a:buSzPts val="1500"/>
              <a:buChar char="•"/>
              <a:defRPr sz="1500"/>
            </a:lvl9pPr>
          </a:lstStyle>
          <a:p>
            <a:endParaRPr/>
          </a:p>
        </p:txBody>
      </p:sp>
      <p:sp>
        <p:nvSpPr>
          <p:cNvPr id="106" name="Google Shape;106;p22"/>
          <p:cNvSpPr txBox="1">
            <a:spLocks noGrp="1"/>
          </p:cNvSpPr>
          <p:nvPr>
            <p:ph type="body" idx="2"/>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107" name="Google Shape;107;p22"/>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8" name="Google Shape;108;p22"/>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09" name="Google Shape;109;p22"/>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10"/>
        <p:cNvGrpSpPr/>
        <p:nvPr/>
      </p:nvGrpSpPr>
      <p:grpSpPr>
        <a:xfrm>
          <a:off x="0" y="0"/>
          <a:ext cx="0" cy="0"/>
          <a:chOff x="0" y="0"/>
          <a:chExt cx="0" cy="0"/>
        </a:xfrm>
      </p:grpSpPr>
      <p:sp>
        <p:nvSpPr>
          <p:cNvPr id="111" name="Google Shape;111;p23"/>
          <p:cNvSpPr txBox="1">
            <a:spLocks noGrp="1"/>
          </p:cNvSpPr>
          <p:nvPr>
            <p:ph type="title"/>
          </p:nvPr>
        </p:nvSpPr>
        <p:spPr>
          <a:xfrm>
            <a:off x="629841" y="342900"/>
            <a:ext cx="2949178" cy="120015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2" name="Google Shape;112;p23"/>
          <p:cNvSpPr>
            <a:spLocks noGrp="1"/>
          </p:cNvSpPr>
          <p:nvPr>
            <p:ph type="pic" idx="2"/>
          </p:nvPr>
        </p:nvSpPr>
        <p:spPr>
          <a:xfrm>
            <a:off x="3887391" y="740569"/>
            <a:ext cx="4629150" cy="3655219"/>
          </a:xfrm>
          <a:prstGeom prst="rect">
            <a:avLst/>
          </a:prstGeom>
          <a:noFill/>
          <a:ln>
            <a:noFill/>
          </a:ln>
        </p:spPr>
      </p:sp>
      <p:sp>
        <p:nvSpPr>
          <p:cNvPr id="113" name="Google Shape;113;p23"/>
          <p:cNvSpPr txBox="1">
            <a:spLocks noGrp="1"/>
          </p:cNvSpPr>
          <p:nvPr>
            <p:ph type="body" idx="1"/>
          </p:nvPr>
        </p:nvSpPr>
        <p:spPr>
          <a:xfrm>
            <a:off x="629841" y="1543050"/>
            <a:ext cx="2949178" cy="285869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750"/>
              </a:spcBef>
              <a:spcAft>
                <a:spcPts val="0"/>
              </a:spcAft>
              <a:buClr>
                <a:schemeClr val="dk1"/>
              </a:buClr>
              <a:buSzPts val="1200"/>
              <a:buNone/>
              <a:defRPr sz="1200"/>
            </a:lvl1pPr>
            <a:lvl2pPr marL="914400" lvl="1" indent="-228600" algn="l">
              <a:lnSpc>
                <a:spcPct val="90000"/>
              </a:lnSpc>
              <a:spcBef>
                <a:spcPts val="375"/>
              </a:spcBef>
              <a:spcAft>
                <a:spcPts val="0"/>
              </a:spcAft>
              <a:buClr>
                <a:schemeClr val="dk1"/>
              </a:buClr>
              <a:buSzPts val="1050"/>
              <a:buNone/>
              <a:defRPr sz="1050"/>
            </a:lvl2pPr>
            <a:lvl3pPr marL="1371600" lvl="2" indent="-228600" algn="l">
              <a:lnSpc>
                <a:spcPct val="90000"/>
              </a:lnSpc>
              <a:spcBef>
                <a:spcPts val="375"/>
              </a:spcBef>
              <a:spcAft>
                <a:spcPts val="0"/>
              </a:spcAft>
              <a:buClr>
                <a:schemeClr val="dk1"/>
              </a:buClr>
              <a:buSzPts val="900"/>
              <a:buNone/>
              <a:defRPr sz="900"/>
            </a:lvl3pPr>
            <a:lvl4pPr marL="1828800" lvl="3" indent="-228600" algn="l">
              <a:lnSpc>
                <a:spcPct val="90000"/>
              </a:lnSpc>
              <a:spcBef>
                <a:spcPts val="375"/>
              </a:spcBef>
              <a:spcAft>
                <a:spcPts val="0"/>
              </a:spcAft>
              <a:buClr>
                <a:schemeClr val="dk1"/>
              </a:buClr>
              <a:buSzPts val="750"/>
              <a:buNone/>
              <a:defRPr sz="750"/>
            </a:lvl4pPr>
            <a:lvl5pPr marL="2286000" lvl="4" indent="-228600" algn="l">
              <a:lnSpc>
                <a:spcPct val="90000"/>
              </a:lnSpc>
              <a:spcBef>
                <a:spcPts val="375"/>
              </a:spcBef>
              <a:spcAft>
                <a:spcPts val="0"/>
              </a:spcAft>
              <a:buClr>
                <a:schemeClr val="dk1"/>
              </a:buClr>
              <a:buSzPts val="750"/>
              <a:buNone/>
              <a:defRPr sz="750"/>
            </a:lvl5pPr>
            <a:lvl6pPr marL="2743200" lvl="5" indent="-228600" algn="l">
              <a:lnSpc>
                <a:spcPct val="90000"/>
              </a:lnSpc>
              <a:spcBef>
                <a:spcPts val="375"/>
              </a:spcBef>
              <a:spcAft>
                <a:spcPts val="0"/>
              </a:spcAft>
              <a:buClr>
                <a:schemeClr val="dk1"/>
              </a:buClr>
              <a:buSzPts val="750"/>
              <a:buNone/>
              <a:defRPr sz="750"/>
            </a:lvl6pPr>
            <a:lvl7pPr marL="3200400" lvl="6" indent="-228600" algn="l">
              <a:lnSpc>
                <a:spcPct val="90000"/>
              </a:lnSpc>
              <a:spcBef>
                <a:spcPts val="375"/>
              </a:spcBef>
              <a:spcAft>
                <a:spcPts val="0"/>
              </a:spcAft>
              <a:buClr>
                <a:schemeClr val="dk1"/>
              </a:buClr>
              <a:buSzPts val="750"/>
              <a:buNone/>
              <a:defRPr sz="750"/>
            </a:lvl7pPr>
            <a:lvl8pPr marL="3657600" lvl="7" indent="-228600" algn="l">
              <a:lnSpc>
                <a:spcPct val="90000"/>
              </a:lnSpc>
              <a:spcBef>
                <a:spcPts val="375"/>
              </a:spcBef>
              <a:spcAft>
                <a:spcPts val="0"/>
              </a:spcAft>
              <a:buClr>
                <a:schemeClr val="dk1"/>
              </a:buClr>
              <a:buSzPts val="750"/>
              <a:buNone/>
              <a:defRPr sz="750"/>
            </a:lvl8pPr>
            <a:lvl9pPr marL="4114800" lvl="8" indent="-228600" algn="l">
              <a:lnSpc>
                <a:spcPct val="90000"/>
              </a:lnSpc>
              <a:spcBef>
                <a:spcPts val="375"/>
              </a:spcBef>
              <a:spcAft>
                <a:spcPts val="0"/>
              </a:spcAft>
              <a:buClr>
                <a:schemeClr val="dk1"/>
              </a:buClr>
              <a:buSzPts val="750"/>
              <a:buNone/>
              <a:defRPr sz="750"/>
            </a:lvl9pPr>
          </a:lstStyle>
          <a:p>
            <a:endParaRPr/>
          </a:p>
        </p:txBody>
      </p:sp>
      <p:sp>
        <p:nvSpPr>
          <p:cNvPr id="114" name="Google Shape;114;p23"/>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5" name="Google Shape;115;p2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6" name="Google Shape;116;p23"/>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18" name="Google Shape;118;p24"/>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9" name="Google Shape;119;p24"/>
          <p:cNvSpPr txBox="1">
            <a:spLocks noGrp="1"/>
          </p:cNvSpPr>
          <p:nvPr>
            <p:ph type="body" idx="1"/>
          </p:nvPr>
        </p:nvSpPr>
        <p:spPr>
          <a:xfrm rot="5400000">
            <a:off x="2940248" y="-942379"/>
            <a:ext cx="3263504" cy="78867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20" name="Google Shape;120;p24"/>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1" name="Google Shape;121;p24"/>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2" name="Google Shape;122;p24"/>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3"/>
        <p:cNvGrpSpPr/>
        <p:nvPr/>
      </p:nvGrpSpPr>
      <p:grpSpPr>
        <a:xfrm>
          <a:off x="0" y="0"/>
          <a:ext cx="0" cy="0"/>
          <a:chOff x="0" y="0"/>
          <a:chExt cx="0" cy="0"/>
        </a:xfrm>
      </p:grpSpPr>
      <p:sp>
        <p:nvSpPr>
          <p:cNvPr id="124" name="Google Shape;124;p25"/>
          <p:cNvSpPr txBox="1">
            <a:spLocks noGrp="1"/>
          </p:cNvSpPr>
          <p:nvPr>
            <p:ph type="title"/>
          </p:nvPr>
        </p:nvSpPr>
        <p:spPr>
          <a:xfrm rot="5400000">
            <a:off x="5350073" y="1467446"/>
            <a:ext cx="4358879" cy="197167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5" name="Google Shape;125;p25"/>
          <p:cNvSpPr txBox="1">
            <a:spLocks noGrp="1"/>
          </p:cNvSpPr>
          <p:nvPr>
            <p:ph type="body" idx="1"/>
          </p:nvPr>
        </p:nvSpPr>
        <p:spPr>
          <a:xfrm rot="5400000">
            <a:off x="1349573" y="-447079"/>
            <a:ext cx="4358879" cy="58007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750"/>
              </a:spcBef>
              <a:spcAft>
                <a:spcPts val="0"/>
              </a:spcAft>
              <a:buClr>
                <a:schemeClr val="dk1"/>
              </a:buClr>
              <a:buSzPts val="1800"/>
              <a:buChar char="•"/>
              <a:defRPr/>
            </a:lvl1pPr>
            <a:lvl2pPr marL="914400" lvl="1" indent="-342900" algn="l">
              <a:lnSpc>
                <a:spcPct val="90000"/>
              </a:lnSpc>
              <a:spcBef>
                <a:spcPts val="375"/>
              </a:spcBef>
              <a:spcAft>
                <a:spcPts val="0"/>
              </a:spcAft>
              <a:buClr>
                <a:schemeClr val="dk1"/>
              </a:buClr>
              <a:buSzPts val="1800"/>
              <a:buChar char="•"/>
              <a:defRPr/>
            </a:lvl2pPr>
            <a:lvl3pPr marL="1371600" lvl="2" indent="-342900" algn="l">
              <a:lnSpc>
                <a:spcPct val="90000"/>
              </a:lnSpc>
              <a:spcBef>
                <a:spcPts val="375"/>
              </a:spcBef>
              <a:spcAft>
                <a:spcPts val="0"/>
              </a:spcAft>
              <a:buClr>
                <a:schemeClr val="dk1"/>
              </a:buClr>
              <a:buSzPts val="1800"/>
              <a:buChar char="•"/>
              <a:defRPr/>
            </a:lvl3pPr>
            <a:lvl4pPr marL="1828800" lvl="3" indent="-342900" algn="l">
              <a:lnSpc>
                <a:spcPct val="90000"/>
              </a:lnSpc>
              <a:spcBef>
                <a:spcPts val="375"/>
              </a:spcBef>
              <a:spcAft>
                <a:spcPts val="0"/>
              </a:spcAft>
              <a:buClr>
                <a:schemeClr val="dk1"/>
              </a:buClr>
              <a:buSzPts val="1800"/>
              <a:buChar char="•"/>
              <a:defRPr/>
            </a:lvl4pPr>
            <a:lvl5pPr marL="2286000" lvl="4" indent="-342900" algn="l">
              <a:lnSpc>
                <a:spcPct val="90000"/>
              </a:lnSpc>
              <a:spcBef>
                <a:spcPts val="375"/>
              </a:spcBef>
              <a:spcAft>
                <a:spcPts val="0"/>
              </a:spcAft>
              <a:buClr>
                <a:schemeClr val="dk1"/>
              </a:buClr>
              <a:buSzPts val="1800"/>
              <a:buChar char="•"/>
              <a:defRPr/>
            </a:lvl5pPr>
            <a:lvl6pPr marL="2743200" lvl="5" indent="-342900" algn="l">
              <a:lnSpc>
                <a:spcPct val="90000"/>
              </a:lnSpc>
              <a:spcBef>
                <a:spcPts val="375"/>
              </a:spcBef>
              <a:spcAft>
                <a:spcPts val="0"/>
              </a:spcAft>
              <a:buClr>
                <a:schemeClr val="dk1"/>
              </a:buClr>
              <a:buSzPts val="1800"/>
              <a:buChar char="•"/>
              <a:defRPr/>
            </a:lvl6pPr>
            <a:lvl7pPr marL="3200400" lvl="6" indent="-342900" algn="l">
              <a:lnSpc>
                <a:spcPct val="90000"/>
              </a:lnSpc>
              <a:spcBef>
                <a:spcPts val="375"/>
              </a:spcBef>
              <a:spcAft>
                <a:spcPts val="0"/>
              </a:spcAft>
              <a:buClr>
                <a:schemeClr val="dk1"/>
              </a:buClr>
              <a:buSzPts val="1800"/>
              <a:buChar char="•"/>
              <a:defRPr/>
            </a:lvl7pPr>
            <a:lvl8pPr marL="3657600" lvl="7" indent="-342900" algn="l">
              <a:lnSpc>
                <a:spcPct val="90000"/>
              </a:lnSpc>
              <a:spcBef>
                <a:spcPts val="375"/>
              </a:spcBef>
              <a:spcAft>
                <a:spcPts val="0"/>
              </a:spcAft>
              <a:buClr>
                <a:schemeClr val="dk1"/>
              </a:buClr>
              <a:buSzPts val="1800"/>
              <a:buChar char="•"/>
              <a:defRPr/>
            </a:lvl8pPr>
            <a:lvl9pPr marL="4114800" lvl="8" indent="-342900" algn="l">
              <a:lnSpc>
                <a:spcPct val="90000"/>
              </a:lnSpc>
              <a:spcBef>
                <a:spcPts val="375"/>
              </a:spcBef>
              <a:spcAft>
                <a:spcPts val="0"/>
              </a:spcAft>
              <a:buClr>
                <a:schemeClr val="dk1"/>
              </a:buClr>
              <a:buSzPts val="1800"/>
              <a:buChar char="•"/>
              <a:defRPr/>
            </a:lvl9pPr>
          </a:lstStyle>
          <a:p>
            <a:endParaRPr/>
          </a:p>
        </p:txBody>
      </p:sp>
      <p:sp>
        <p:nvSpPr>
          <p:cNvPr id="126" name="Google Shape;126;p25"/>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7" name="Google Shape;127;p25"/>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8" name="Google Shape;128;p25"/>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Clr>
                <a:srgbClr val="888888"/>
              </a:buClr>
              <a:buSzPts val="900"/>
              <a:buFont typeface="Calibri"/>
              <a:buNone/>
              <a:defRPr/>
            </a:lvl1pPr>
            <a:lvl2pPr marL="0" lvl="1" indent="0" algn="r">
              <a:spcBef>
                <a:spcPts val="0"/>
              </a:spcBef>
              <a:spcAft>
                <a:spcPts val="0"/>
              </a:spcAft>
              <a:buClr>
                <a:srgbClr val="888888"/>
              </a:buClr>
              <a:buSzPts val="900"/>
              <a:buFont typeface="Calibri"/>
              <a:buNone/>
              <a:defRPr/>
            </a:lvl2pPr>
            <a:lvl3pPr marL="0" lvl="2" indent="0" algn="r">
              <a:spcBef>
                <a:spcPts val="0"/>
              </a:spcBef>
              <a:spcAft>
                <a:spcPts val="0"/>
              </a:spcAft>
              <a:buClr>
                <a:srgbClr val="888888"/>
              </a:buClr>
              <a:buSzPts val="900"/>
              <a:buFont typeface="Calibri"/>
              <a:buNone/>
              <a:defRPr/>
            </a:lvl3pPr>
            <a:lvl4pPr marL="0" lvl="3" indent="0" algn="r">
              <a:spcBef>
                <a:spcPts val="0"/>
              </a:spcBef>
              <a:spcAft>
                <a:spcPts val="0"/>
              </a:spcAft>
              <a:buClr>
                <a:srgbClr val="888888"/>
              </a:buClr>
              <a:buSzPts val="900"/>
              <a:buFont typeface="Calibri"/>
              <a:buNone/>
              <a:defRPr/>
            </a:lvl4pPr>
            <a:lvl5pPr marL="0" lvl="4" indent="0" algn="r">
              <a:spcBef>
                <a:spcPts val="0"/>
              </a:spcBef>
              <a:spcAft>
                <a:spcPts val="0"/>
              </a:spcAft>
              <a:buClr>
                <a:srgbClr val="888888"/>
              </a:buClr>
              <a:buSzPts val="900"/>
              <a:buFont typeface="Calibri"/>
              <a:buNone/>
              <a:defRPr/>
            </a:lvl5pPr>
            <a:lvl6pPr marL="0" lvl="5" indent="0" algn="r">
              <a:spcBef>
                <a:spcPts val="0"/>
              </a:spcBef>
              <a:spcAft>
                <a:spcPts val="0"/>
              </a:spcAft>
              <a:buClr>
                <a:srgbClr val="888888"/>
              </a:buClr>
              <a:buSzPts val="900"/>
              <a:buFont typeface="Calibri"/>
              <a:buNone/>
              <a:defRPr/>
            </a:lvl6pPr>
            <a:lvl7pPr marL="0" lvl="6" indent="0" algn="r">
              <a:spcBef>
                <a:spcPts val="0"/>
              </a:spcBef>
              <a:spcAft>
                <a:spcPts val="0"/>
              </a:spcAft>
              <a:buClr>
                <a:srgbClr val="888888"/>
              </a:buClr>
              <a:buSzPts val="900"/>
              <a:buFont typeface="Calibri"/>
              <a:buNone/>
              <a:defRPr/>
            </a:lvl7pPr>
            <a:lvl8pPr marL="0" lvl="7" indent="0" algn="r">
              <a:spcBef>
                <a:spcPts val="0"/>
              </a:spcBef>
              <a:spcAft>
                <a:spcPts val="0"/>
              </a:spcAft>
              <a:buClr>
                <a:srgbClr val="888888"/>
              </a:buClr>
              <a:buSzPts val="900"/>
              <a:buFont typeface="Calibri"/>
              <a:buNone/>
              <a:defRPr/>
            </a:lvl8pPr>
            <a:lvl9pPr marL="0" lvl="8" indent="0" algn="r">
              <a:spcBef>
                <a:spcPts val="0"/>
              </a:spcBef>
              <a:spcAft>
                <a:spcPts val="0"/>
              </a:spcAft>
              <a:buClr>
                <a:srgbClr val="888888"/>
              </a:buClr>
              <a:buSzPts val="900"/>
              <a:buFont typeface="Calibri"/>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theme" Target="../theme/theme2.xml"/><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slideLayout" Target="../slideLayouts/slideLayout2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628650" y="273844"/>
            <a:ext cx="7886700" cy="994172"/>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3300"/>
              <a:buFont typeface="Calibri"/>
              <a:buNone/>
              <a:defRPr sz="33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2" name="Google Shape;52;p13"/>
          <p:cNvSpPr txBox="1">
            <a:spLocks noGrp="1"/>
          </p:cNvSpPr>
          <p:nvPr>
            <p:ph type="body" idx="1"/>
          </p:nvPr>
        </p:nvSpPr>
        <p:spPr>
          <a:xfrm>
            <a:off x="628650" y="1369219"/>
            <a:ext cx="7886700" cy="3263504"/>
          </a:xfrm>
          <a:prstGeom prst="rect">
            <a:avLst/>
          </a:prstGeom>
          <a:noFill/>
          <a:ln>
            <a:noFill/>
          </a:ln>
        </p:spPr>
        <p:txBody>
          <a:bodyPr spcFirstLastPara="1" wrap="square" lIns="91425" tIns="45700" rIns="91425" bIns="45700" anchor="t" anchorCtr="0">
            <a:normAutofit/>
          </a:bodyPr>
          <a:lstStyle>
            <a:lvl1pPr marL="457200" marR="0" lvl="0" indent="-361950" algn="l" rtl="0">
              <a:lnSpc>
                <a:spcPct val="90000"/>
              </a:lnSpc>
              <a:spcBef>
                <a:spcPts val="750"/>
              </a:spcBef>
              <a:spcAft>
                <a:spcPts val="0"/>
              </a:spcAft>
              <a:buClr>
                <a:schemeClr val="dk1"/>
              </a:buClr>
              <a:buSzPts val="2100"/>
              <a:buFont typeface="Arial"/>
              <a:buChar char="•"/>
              <a:defRPr sz="2100" b="0" i="0" u="none" strike="noStrike" cap="none">
                <a:solidFill>
                  <a:schemeClr val="dk1"/>
                </a:solidFill>
                <a:latin typeface="Calibri"/>
                <a:ea typeface="Calibri"/>
                <a:cs typeface="Calibri"/>
                <a:sym typeface="Calibri"/>
              </a:defRPr>
            </a:lvl1pPr>
            <a:lvl2pPr marL="914400" marR="0" lvl="1" indent="-342900" algn="l" rtl="0">
              <a:lnSpc>
                <a:spcPct val="90000"/>
              </a:lnSpc>
              <a:spcBef>
                <a:spcPts val="375"/>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2pPr>
            <a:lvl3pPr marL="1371600" marR="0" lvl="2" indent="-323850" algn="l" rtl="0">
              <a:lnSpc>
                <a:spcPct val="90000"/>
              </a:lnSpc>
              <a:spcBef>
                <a:spcPts val="375"/>
              </a:spcBef>
              <a:spcAft>
                <a:spcPts val="0"/>
              </a:spcAft>
              <a:buClr>
                <a:schemeClr val="dk1"/>
              </a:buClr>
              <a:buSzPts val="1500"/>
              <a:buFont typeface="Arial"/>
              <a:buChar char="•"/>
              <a:defRPr sz="1500" b="0" i="0" u="none" strike="noStrike" cap="none">
                <a:solidFill>
                  <a:schemeClr val="dk1"/>
                </a:solidFill>
                <a:latin typeface="Calibri"/>
                <a:ea typeface="Calibri"/>
                <a:cs typeface="Calibri"/>
                <a:sym typeface="Calibri"/>
              </a:defRPr>
            </a:lvl3pPr>
            <a:lvl4pPr marL="1828800" marR="0" lvl="3"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4pPr>
            <a:lvl5pPr marL="2286000" marR="0" lvl="4"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5pPr>
            <a:lvl6pPr marL="2743200" marR="0" lvl="5"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6pPr>
            <a:lvl7pPr marL="3200400" marR="0" lvl="6"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7pPr>
            <a:lvl8pPr marL="3657600" marR="0" lvl="7"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8pPr>
            <a:lvl9pPr marL="4114800" marR="0" lvl="8" indent="-314325" algn="l" rtl="0">
              <a:lnSpc>
                <a:spcPct val="90000"/>
              </a:lnSpc>
              <a:spcBef>
                <a:spcPts val="375"/>
              </a:spcBef>
              <a:spcAft>
                <a:spcPts val="0"/>
              </a:spcAft>
              <a:buClr>
                <a:schemeClr val="dk1"/>
              </a:buClr>
              <a:buSzPts val="1350"/>
              <a:buFont typeface="Arial"/>
              <a:buChar char="•"/>
              <a:defRPr sz="1350" b="0" i="0" u="none" strike="noStrike" cap="none">
                <a:solidFill>
                  <a:schemeClr val="dk1"/>
                </a:solidFill>
                <a:latin typeface="Calibri"/>
                <a:ea typeface="Calibri"/>
                <a:cs typeface="Calibri"/>
                <a:sym typeface="Calibri"/>
              </a:defRPr>
            </a:lvl9pPr>
          </a:lstStyle>
          <a:p>
            <a:endParaRPr/>
          </a:p>
        </p:txBody>
      </p:sp>
      <p:sp>
        <p:nvSpPr>
          <p:cNvPr id="53" name="Google Shape;53;p13"/>
          <p:cNvSpPr txBox="1">
            <a:spLocks noGrp="1"/>
          </p:cNvSpPr>
          <p:nvPr>
            <p:ph type="dt" idx="10"/>
          </p:nvPr>
        </p:nvSpPr>
        <p:spPr>
          <a:xfrm>
            <a:off x="628650" y="4767263"/>
            <a:ext cx="2057400" cy="273844"/>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13"/>
          <p:cNvSpPr txBox="1">
            <a:spLocks noGrp="1"/>
          </p:cNvSpPr>
          <p:nvPr>
            <p:ph type="ftr" idx="11"/>
          </p:nvPr>
        </p:nvSpPr>
        <p:spPr>
          <a:xfrm>
            <a:off x="3028950" y="4767263"/>
            <a:ext cx="3086100" cy="273844"/>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9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13"/>
          <p:cNvSpPr txBox="1">
            <a:spLocks noGrp="1"/>
          </p:cNvSpPr>
          <p:nvPr>
            <p:ph type="sldNum" idx="12"/>
          </p:nvPr>
        </p:nvSpPr>
        <p:spPr>
          <a:xfrm>
            <a:off x="6457950" y="4767263"/>
            <a:ext cx="2057400" cy="273844"/>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Clr>
                <a:srgbClr val="888888"/>
              </a:buClr>
              <a:buSzPts val="900"/>
              <a:buFont typeface="Calibri"/>
              <a:buNone/>
              <a:defRPr sz="9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customXml" Target="../ink/ink4.xml"/><Relationship Id="rId3" Type="http://schemas.openxmlformats.org/officeDocument/2006/relationships/slideLayout" Target="../slideLayouts/slideLayout12.xml"/><Relationship Id="rId7" Type="http://schemas.openxmlformats.org/officeDocument/2006/relationships/customXml" Target="../ink/ink1.xml"/><Relationship Id="rId12" Type="http://schemas.openxmlformats.org/officeDocument/2006/relationships/image" Target="../media/image1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11" Type="http://schemas.openxmlformats.org/officeDocument/2006/relationships/customXml" Target="../ink/ink3.xml"/><Relationship Id="rId5" Type="http://schemas.openxmlformats.org/officeDocument/2006/relationships/image" Target="../media/image9.png"/><Relationship Id="rId10" Type="http://schemas.openxmlformats.org/officeDocument/2006/relationships/image" Target="../media/image11.png"/><Relationship Id="rId4" Type="http://schemas.openxmlformats.org/officeDocument/2006/relationships/notesSlide" Target="../notesSlides/notesSlide10.xml"/><Relationship Id="rId9" Type="http://schemas.openxmlformats.org/officeDocument/2006/relationships/customXml" Target="../ink/ink2.xml"/><Relationship Id="rId1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8.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1.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4.jp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2.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7.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3" name="Google Shape;133;p26"/>
          <p:cNvSpPr/>
          <p:nvPr/>
        </p:nvSpPr>
        <p:spPr>
          <a:xfrm>
            <a:off x="0" y="0"/>
            <a:ext cx="9144000"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34" name="Google Shape;134;p26"/>
          <p:cNvSpPr/>
          <p:nvPr/>
        </p:nvSpPr>
        <p:spPr>
          <a:xfrm>
            <a:off x="835818" y="0"/>
            <a:ext cx="7472363" cy="5143500"/>
          </a:xfrm>
          <a:custGeom>
            <a:avLst/>
            <a:gdLst/>
            <a:ahLst/>
            <a:cxnLst/>
            <a:rect l="l" t="t" r="r" b="b"/>
            <a:pathLst>
              <a:path w="9963150" h="6858000" extrusionOk="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solidFill>
            <a:schemeClr val="lt1"/>
          </a:solidFill>
          <a:ln w="9525" cap="flat" cmpd="sng">
            <a:solidFill>
              <a:srgbClr val="EFEFEF"/>
            </a:solidFill>
            <a:prstDash val="solid"/>
            <a:miter lim="800000"/>
            <a:headEnd type="none" w="sm" len="sm"/>
            <a:tailEnd type="none" w="sm" len="sm"/>
          </a:ln>
          <a:effectLst>
            <a:outerShdw blurRad="139700" sx="102000" sy="102000" algn="ctr" rotWithShape="0">
              <a:srgbClr val="D8D8D8">
                <a:alpha val="37647"/>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35" name="Google Shape;135;p26"/>
          <p:cNvSpPr/>
          <p:nvPr/>
        </p:nvSpPr>
        <p:spPr>
          <a:xfrm>
            <a:off x="841248" y="0"/>
            <a:ext cx="7461504" cy="5143500"/>
          </a:xfrm>
          <a:custGeom>
            <a:avLst/>
            <a:gdLst/>
            <a:ahLst/>
            <a:cxnLst/>
            <a:rect l="l" t="t" r="r" b="b"/>
            <a:pathLst>
              <a:path w="9963150" h="6858000" extrusionOk="0">
                <a:moveTo>
                  <a:pt x="1595771" y="0"/>
                </a:moveTo>
                <a:lnTo>
                  <a:pt x="8367379" y="0"/>
                </a:lnTo>
                <a:lnTo>
                  <a:pt x="8504080" y="130333"/>
                </a:lnTo>
                <a:cubicBezTo>
                  <a:pt x="9405568" y="1031820"/>
                  <a:pt x="9963150" y="2277214"/>
                  <a:pt x="9963150" y="3652838"/>
                </a:cubicBezTo>
                <a:cubicBezTo>
                  <a:pt x="9963150" y="4856509"/>
                  <a:pt x="9536251" y="5960473"/>
                  <a:pt x="8825600" y="6821583"/>
                </a:cubicBezTo>
                <a:lnTo>
                  <a:pt x="8794055" y="6858000"/>
                </a:lnTo>
                <a:lnTo>
                  <a:pt x="1169096" y="6858000"/>
                </a:lnTo>
                <a:lnTo>
                  <a:pt x="1137550" y="6821583"/>
                </a:lnTo>
                <a:cubicBezTo>
                  <a:pt x="426899" y="5960473"/>
                  <a:pt x="0" y="4856509"/>
                  <a:pt x="0" y="3652838"/>
                </a:cubicBezTo>
                <a:cubicBezTo>
                  <a:pt x="0" y="2277214"/>
                  <a:pt x="557582" y="1031820"/>
                  <a:pt x="1459070" y="130333"/>
                </a:cubicBez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36" name="Google Shape;136;p26"/>
          <p:cNvSpPr txBox="1">
            <a:spLocks noGrp="1"/>
          </p:cNvSpPr>
          <p:nvPr>
            <p:ph type="ctrTitle"/>
          </p:nvPr>
        </p:nvSpPr>
        <p:spPr>
          <a:xfrm>
            <a:off x="1143002" y="1499711"/>
            <a:ext cx="6858000" cy="2073021"/>
          </a:xfrm>
          <a:prstGeom prst="rect">
            <a:avLst/>
          </a:prstGeom>
          <a:noFill/>
          <a:ln>
            <a:noFill/>
          </a:ln>
        </p:spPr>
        <p:txBody>
          <a:bodyPr spcFirstLastPara="1" wrap="square" lIns="91425" tIns="91425" rIns="91425" bIns="91425" anchor="ctr" anchorCtr="0">
            <a:normAutofit/>
          </a:bodyPr>
          <a:lstStyle/>
          <a:p>
            <a:pPr marL="0" lvl="0" indent="0" algn="ctr" rtl="0">
              <a:lnSpc>
                <a:spcPct val="90000"/>
              </a:lnSpc>
              <a:spcBef>
                <a:spcPts val="0"/>
              </a:spcBef>
              <a:spcAft>
                <a:spcPts val="0"/>
              </a:spcAft>
              <a:buClr>
                <a:schemeClr val="dk1"/>
              </a:buClr>
              <a:buSzPts val="5400"/>
              <a:buFont typeface="Calibri"/>
              <a:buNone/>
            </a:pPr>
            <a:r>
              <a:rPr lang="en" sz="5400"/>
              <a:t>Predicting Loan Default</a:t>
            </a:r>
            <a:endParaRPr/>
          </a:p>
        </p:txBody>
      </p:sp>
      <p:sp>
        <p:nvSpPr>
          <p:cNvPr id="137" name="Google Shape;137;p26"/>
          <p:cNvSpPr txBox="1">
            <a:spLocks noGrp="1"/>
          </p:cNvSpPr>
          <p:nvPr>
            <p:ph type="subTitle" idx="1"/>
          </p:nvPr>
        </p:nvSpPr>
        <p:spPr>
          <a:xfrm>
            <a:off x="1475184" y="4233862"/>
            <a:ext cx="6193632" cy="473869"/>
          </a:xfrm>
          <a:prstGeom prst="rect">
            <a:avLst/>
          </a:prstGeom>
          <a:noFill/>
          <a:ln>
            <a:noFill/>
          </a:ln>
        </p:spPr>
        <p:txBody>
          <a:bodyPr spcFirstLastPara="1" wrap="square" lIns="91425" tIns="91425" rIns="91425" bIns="91425" anchor="ctr" anchorCtr="0">
            <a:normAutofit/>
          </a:bodyPr>
          <a:lstStyle/>
          <a:p>
            <a:pPr marL="0" lvl="0" indent="0" algn="ctr" rtl="0">
              <a:lnSpc>
                <a:spcPct val="90000"/>
              </a:lnSpc>
              <a:spcBef>
                <a:spcPts val="0"/>
              </a:spcBef>
              <a:spcAft>
                <a:spcPts val="600"/>
              </a:spcAft>
              <a:buClr>
                <a:schemeClr val="dk1"/>
              </a:buClr>
              <a:buSzPts val="1100"/>
              <a:buFont typeface="Arial"/>
              <a:buNone/>
            </a:pPr>
            <a:r>
              <a:rPr lang="en" sz="1500">
                <a:latin typeface="Times New Roman"/>
                <a:ea typeface="Times New Roman"/>
                <a:cs typeface="Times New Roman"/>
                <a:sym typeface="Times New Roman"/>
              </a:rPr>
              <a:t>Patricio Martinez, Logan Van Dine, and Victoria (Tori) Widjaja</a:t>
            </a:r>
            <a:endParaRPr sz="1500"/>
          </a:p>
        </p:txBody>
      </p:sp>
      <p:sp>
        <p:nvSpPr>
          <p:cNvPr id="138" name="Google Shape;138;p26"/>
          <p:cNvSpPr/>
          <p:nvPr/>
        </p:nvSpPr>
        <p:spPr>
          <a:xfrm>
            <a:off x="2788920" y="4143589"/>
            <a:ext cx="3566160" cy="20574"/>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7" name="Audio 16">
            <a:hlinkClick r:id="" action="ppaction://media"/>
            <a:extLst>
              <a:ext uri="{FF2B5EF4-FFF2-40B4-BE49-F238E27FC236}">
                <a16:creationId xmlns:a16="http://schemas.microsoft.com/office/drawing/2014/main" id="{96B8B9F5-8245-D8CC-3719-DB564FC2013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8708230" y="4707730"/>
            <a:ext cx="374047" cy="374047"/>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5158"/>
    </mc:Choice>
    <mc:Fallback xmlns="">
      <p:transition spd="slow" advTm="151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5"/>
          <p:cNvSpPr/>
          <p:nvPr/>
        </p:nvSpPr>
        <p:spPr>
          <a:xfrm>
            <a:off x="0" y="0"/>
            <a:ext cx="9144000"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highlight>
                <a:srgbClr val="FFFF00"/>
              </a:highlight>
              <a:latin typeface="Calibri"/>
              <a:ea typeface="Calibri"/>
              <a:cs typeface="Calibri"/>
              <a:sym typeface="Calibri"/>
            </a:endParaRPr>
          </a:p>
        </p:txBody>
      </p:sp>
      <p:sp>
        <p:nvSpPr>
          <p:cNvPr id="220" name="Google Shape;220;p35"/>
          <p:cNvSpPr/>
          <p:nvPr/>
        </p:nvSpPr>
        <p:spPr>
          <a:xfrm>
            <a:off x="1427711" y="166254"/>
            <a:ext cx="6288577" cy="999476"/>
          </a:xfrm>
          <a:prstGeom prst="rect">
            <a:avLst/>
          </a:prstGeom>
          <a:solidFill>
            <a:schemeClr val="lt1"/>
          </a:solidFill>
          <a:ln w="12700" cap="flat" cmpd="sng">
            <a:solidFill>
              <a:srgbClr val="E1E1E1"/>
            </a:solidFill>
            <a:prstDash val="solid"/>
            <a:miter lim="800000"/>
            <a:headEnd type="none" w="sm" len="sm"/>
            <a:tailEnd type="none" w="sm" len="sm"/>
          </a:ln>
          <a:effectLst>
            <a:outerShdw blurRad="50800" dist="38100" dir="2700000" algn="tl" rotWithShape="0">
              <a:srgbClr val="C5C2C2">
                <a:alpha val="4980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21" name="Google Shape;221;p35"/>
          <p:cNvSpPr txBox="1">
            <a:spLocks noGrp="1"/>
          </p:cNvSpPr>
          <p:nvPr>
            <p:ph type="title"/>
          </p:nvPr>
        </p:nvSpPr>
        <p:spPr>
          <a:xfrm>
            <a:off x="1577340" y="232757"/>
            <a:ext cx="5989320" cy="6516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800"/>
              <a:buFont typeface="Calibri"/>
              <a:buNone/>
            </a:pPr>
            <a:r>
              <a:rPr lang="en" sz="3000" dirty="0">
                <a:solidFill>
                  <a:schemeClr val="dk1"/>
                </a:solidFill>
                <a:latin typeface="Calibri"/>
                <a:ea typeface="Calibri"/>
                <a:cs typeface="Calibri"/>
                <a:sym typeface="Calibri"/>
              </a:rPr>
              <a:t>Model Evaluation and Selection</a:t>
            </a:r>
            <a:endParaRPr dirty="0"/>
          </a:p>
        </p:txBody>
      </p:sp>
      <p:sp>
        <p:nvSpPr>
          <p:cNvPr id="222" name="Google Shape;222;p35"/>
          <p:cNvSpPr/>
          <p:nvPr/>
        </p:nvSpPr>
        <p:spPr>
          <a:xfrm>
            <a:off x="1862332" y="908555"/>
            <a:ext cx="5419335" cy="514350"/>
          </a:xfrm>
          <a:prstGeom prst="roundRect">
            <a:avLst>
              <a:gd name="adj" fmla="val 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223" name="Google Shape;223;p35"/>
          <p:cNvPicPr preferRelativeResize="0"/>
          <p:nvPr/>
        </p:nvPicPr>
        <p:blipFill rotWithShape="1">
          <a:blip r:embed="rId5">
            <a:alphaModFix/>
          </a:blip>
          <a:srcRect/>
          <a:stretch/>
        </p:blipFill>
        <p:spPr>
          <a:xfrm>
            <a:off x="289178" y="1616103"/>
            <a:ext cx="8565642" cy="1220604"/>
          </a:xfrm>
          <a:prstGeom prst="rect">
            <a:avLst/>
          </a:prstGeom>
          <a:noFill/>
          <a:ln>
            <a:noFill/>
          </a:ln>
        </p:spPr>
      </p:pic>
      <p:pic>
        <p:nvPicPr>
          <p:cNvPr id="33" name="Audio 32">
            <a:extLst>
              <a:ext uri="{FF2B5EF4-FFF2-40B4-BE49-F238E27FC236}">
                <a16:creationId xmlns:a16="http://schemas.microsoft.com/office/drawing/2014/main" id="{70D39E4B-7D0E-A9C5-77FC-05B17F95882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854820" y="4854320"/>
            <a:ext cx="136780" cy="136780"/>
          </a:xfrm>
          <a:prstGeom prst="rect">
            <a:avLst/>
          </a:prstGeom>
        </p:spPr>
      </p:pic>
      <p:sp>
        <p:nvSpPr>
          <p:cNvPr id="2" name="TextBox 1">
            <a:extLst>
              <a:ext uri="{FF2B5EF4-FFF2-40B4-BE49-F238E27FC236}">
                <a16:creationId xmlns:a16="http://schemas.microsoft.com/office/drawing/2014/main" id="{1A9150A4-497B-4DE9-9E3C-986537D3542B}"/>
              </a:ext>
            </a:extLst>
          </p:cNvPr>
          <p:cNvSpPr txBox="1"/>
          <p:nvPr/>
        </p:nvSpPr>
        <p:spPr>
          <a:xfrm>
            <a:off x="2801388" y="2902754"/>
            <a:ext cx="3915295" cy="307777"/>
          </a:xfrm>
          <a:prstGeom prst="rect">
            <a:avLst/>
          </a:prstGeom>
          <a:noFill/>
        </p:spPr>
        <p:txBody>
          <a:bodyPr wrap="square" rtlCol="0">
            <a:spAutoFit/>
          </a:bodyPr>
          <a:lstStyle/>
          <a:p>
            <a:r>
              <a:rPr lang="en-US" b="1" dirty="0"/>
              <a:t>Model Selection – K-Nearest Neighbors</a:t>
            </a:r>
          </a:p>
        </p:txBody>
      </p:sp>
      <p:sp>
        <p:nvSpPr>
          <p:cNvPr id="3" name="TextBox 2">
            <a:extLst>
              <a:ext uri="{FF2B5EF4-FFF2-40B4-BE49-F238E27FC236}">
                <a16:creationId xmlns:a16="http://schemas.microsoft.com/office/drawing/2014/main" id="{4DCB9E07-8CB8-0205-7901-6E211A5198E1}"/>
              </a:ext>
            </a:extLst>
          </p:cNvPr>
          <p:cNvSpPr txBox="1"/>
          <p:nvPr/>
        </p:nvSpPr>
        <p:spPr>
          <a:xfrm>
            <a:off x="3067398" y="3241308"/>
            <a:ext cx="3158834" cy="1169551"/>
          </a:xfrm>
          <a:prstGeom prst="rect">
            <a:avLst/>
          </a:prstGeom>
          <a:noFill/>
        </p:spPr>
        <p:txBody>
          <a:bodyPr wrap="square" rtlCol="0">
            <a:spAutoFit/>
          </a:bodyPr>
          <a:lstStyle/>
          <a:p>
            <a:pPr marL="285750" indent="-285750">
              <a:buFont typeface="Arial" panose="020B0604020202020204" pitchFamily="34" charset="0"/>
              <a:buChar char="•"/>
            </a:pPr>
            <a:r>
              <a:rPr lang="en-US" dirty="0"/>
              <a:t>Precision</a:t>
            </a:r>
          </a:p>
          <a:p>
            <a:pPr marL="285750" indent="-285750">
              <a:buFont typeface="Arial" panose="020B0604020202020204" pitchFamily="34" charset="0"/>
              <a:buChar char="•"/>
            </a:pPr>
            <a:r>
              <a:rPr lang="en-US" dirty="0"/>
              <a:t>F1 Score</a:t>
            </a:r>
          </a:p>
          <a:p>
            <a:pPr marL="285750" indent="-285750">
              <a:buFont typeface="Arial" panose="020B0604020202020204" pitchFamily="34" charset="0"/>
              <a:buChar char="•"/>
            </a:pPr>
            <a:r>
              <a:rPr lang="en-US" dirty="0"/>
              <a:t>Align with business goals and accounting for unbalanced target variable</a:t>
            </a:r>
          </a:p>
        </p:txBody>
      </p:sp>
      <mc:AlternateContent xmlns:mc="http://schemas.openxmlformats.org/markup-compatibility/2006">
        <mc:Choice xmlns:p14="http://schemas.microsoft.com/office/powerpoint/2010/main" Requires="p14">
          <p:contentPart p14:bwMode="auto" r:id="rId7">
            <p14:nvContentPartPr>
              <p14:cNvPr id="5" name="Ink 4">
                <a:extLst>
                  <a:ext uri="{FF2B5EF4-FFF2-40B4-BE49-F238E27FC236}">
                    <a16:creationId xmlns:a16="http://schemas.microsoft.com/office/drawing/2014/main" id="{1F59D5A7-3681-972D-4407-465B7FF190AD}"/>
                  </a:ext>
                </a:extLst>
              </p14:cNvPr>
              <p14:cNvContentPartPr/>
              <p14:nvPr/>
            </p14:nvContentPartPr>
            <p14:xfrm>
              <a:off x="-1272044" y="1662415"/>
              <a:ext cx="360" cy="360"/>
            </p14:xfrm>
          </p:contentPart>
        </mc:Choice>
        <mc:Fallback>
          <p:pic>
            <p:nvPicPr>
              <p:cNvPr id="5" name="Ink 4">
                <a:extLst>
                  <a:ext uri="{FF2B5EF4-FFF2-40B4-BE49-F238E27FC236}">
                    <a16:creationId xmlns:a16="http://schemas.microsoft.com/office/drawing/2014/main" id="{1F59D5A7-3681-972D-4407-465B7FF190AD}"/>
                  </a:ext>
                </a:extLst>
              </p:cNvPr>
              <p:cNvPicPr/>
              <p:nvPr/>
            </p:nvPicPr>
            <p:blipFill>
              <a:blip r:embed="rId8"/>
              <a:stretch>
                <a:fillRect/>
              </a:stretch>
            </p:blipFill>
            <p:spPr>
              <a:xfrm>
                <a:off x="-1289684" y="1626775"/>
                <a:ext cx="36000" cy="72000"/>
              </a:xfrm>
              <a:prstGeom prst="rect">
                <a:avLst/>
              </a:prstGeom>
            </p:spPr>
          </p:pic>
        </mc:Fallback>
      </mc:AlternateContent>
      <mc:AlternateContent xmlns:mc="http://schemas.openxmlformats.org/markup-compatibility/2006">
        <mc:Choice xmlns:p14="http://schemas.microsoft.com/office/powerpoint/2010/main" Requires="p14">
          <p:contentPart p14:bwMode="auto" r:id="rId9">
            <p14:nvContentPartPr>
              <p14:cNvPr id="7" name="Ink 6">
                <a:extLst>
                  <a:ext uri="{FF2B5EF4-FFF2-40B4-BE49-F238E27FC236}">
                    <a16:creationId xmlns:a16="http://schemas.microsoft.com/office/drawing/2014/main" id="{2238337D-228E-2CFD-57C2-48B194D3C4F3}"/>
                  </a:ext>
                </a:extLst>
              </p14:cNvPr>
              <p14:cNvContentPartPr/>
              <p14:nvPr/>
            </p14:nvContentPartPr>
            <p14:xfrm>
              <a:off x="1254796" y="2412295"/>
              <a:ext cx="192600" cy="6840"/>
            </p14:xfrm>
          </p:contentPart>
        </mc:Choice>
        <mc:Fallback>
          <p:pic>
            <p:nvPicPr>
              <p:cNvPr id="7" name="Ink 6">
                <a:extLst>
                  <a:ext uri="{FF2B5EF4-FFF2-40B4-BE49-F238E27FC236}">
                    <a16:creationId xmlns:a16="http://schemas.microsoft.com/office/drawing/2014/main" id="{2238337D-228E-2CFD-57C2-48B194D3C4F3}"/>
                  </a:ext>
                </a:extLst>
              </p:cNvPr>
              <p:cNvPicPr/>
              <p:nvPr/>
            </p:nvPicPr>
            <p:blipFill>
              <a:blip r:embed="rId10"/>
              <a:stretch>
                <a:fillRect/>
              </a:stretch>
            </p:blipFill>
            <p:spPr>
              <a:xfrm>
                <a:off x="1237156" y="2376655"/>
                <a:ext cx="228240" cy="78480"/>
              </a:xfrm>
              <a:prstGeom prst="rect">
                <a:avLst/>
              </a:prstGeom>
            </p:spPr>
          </p:pic>
        </mc:Fallback>
      </mc:AlternateContent>
      <mc:AlternateContent xmlns:mc="http://schemas.openxmlformats.org/markup-compatibility/2006">
        <mc:Choice xmlns:p14="http://schemas.microsoft.com/office/powerpoint/2010/main" Requires="p14">
          <p:contentPart p14:bwMode="auto" r:id="rId11">
            <p14:nvContentPartPr>
              <p14:cNvPr id="8" name="Ink 7">
                <a:extLst>
                  <a:ext uri="{FF2B5EF4-FFF2-40B4-BE49-F238E27FC236}">
                    <a16:creationId xmlns:a16="http://schemas.microsoft.com/office/drawing/2014/main" id="{35059322-1160-A2D4-4425-CD408819506A}"/>
                  </a:ext>
                </a:extLst>
              </p14:cNvPr>
              <p14:cNvContentPartPr/>
              <p14:nvPr/>
            </p14:nvContentPartPr>
            <p14:xfrm>
              <a:off x="3449356" y="2410135"/>
              <a:ext cx="1072080" cy="26280"/>
            </p14:xfrm>
          </p:contentPart>
        </mc:Choice>
        <mc:Fallback>
          <p:pic>
            <p:nvPicPr>
              <p:cNvPr id="8" name="Ink 7">
                <a:extLst>
                  <a:ext uri="{FF2B5EF4-FFF2-40B4-BE49-F238E27FC236}">
                    <a16:creationId xmlns:a16="http://schemas.microsoft.com/office/drawing/2014/main" id="{35059322-1160-A2D4-4425-CD408819506A}"/>
                  </a:ext>
                </a:extLst>
              </p:cNvPr>
              <p:cNvPicPr/>
              <p:nvPr/>
            </p:nvPicPr>
            <p:blipFill>
              <a:blip r:embed="rId12"/>
              <a:stretch>
                <a:fillRect/>
              </a:stretch>
            </p:blipFill>
            <p:spPr>
              <a:xfrm>
                <a:off x="3431716" y="2374135"/>
                <a:ext cx="1107720" cy="97920"/>
              </a:xfrm>
              <a:prstGeom prst="rect">
                <a:avLst/>
              </a:prstGeom>
            </p:spPr>
          </p:pic>
        </mc:Fallback>
      </mc:AlternateContent>
      <mc:AlternateContent xmlns:mc="http://schemas.openxmlformats.org/markup-compatibility/2006">
        <mc:Choice xmlns:p14="http://schemas.microsoft.com/office/powerpoint/2010/main" Requires="p14">
          <p:contentPart p14:bwMode="auto" r:id="rId13">
            <p14:nvContentPartPr>
              <p14:cNvPr id="10" name="Ink 9">
                <a:extLst>
                  <a:ext uri="{FF2B5EF4-FFF2-40B4-BE49-F238E27FC236}">
                    <a16:creationId xmlns:a16="http://schemas.microsoft.com/office/drawing/2014/main" id="{330C8220-0177-02D1-9E93-00CC398AFA25}"/>
                  </a:ext>
                </a:extLst>
              </p14:cNvPr>
              <p14:cNvContentPartPr/>
              <p14:nvPr/>
            </p14:nvContentPartPr>
            <p14:xfrm>
              <a:off x="6051796" y="2402215"/>
              <a:ext cx="1137960" cy="17640"/>
            </p14:xfrm>
          </p:contentPart>
        </mc:Choice>
        <mc:Fallback>
          <p:pic>
            <p:nvPicPr>
              <p:cNvPr id="10" name="Ink 9">
                <a:extLst>
                  <a:ext uri="{FF2B5EF4-FFF2-40B4-BE49-F238E27FC236}">
                    <a16:creationId xmlns:a16="http://schemas.microsoft.com/office/drawing/2014/main" id="{330C8220-0177-02D1-9E93-00CC398AFA25}"/>
                  </a:ext>
                </a:extLst>
              </p:cNvPr>
              <p:cNvPicPr/>
              <p:nvPr/>
            </p:nvPicPr>
            <p:blipFill>
              <a:blip r:embed="rId14"/>
              <a:stretch>
                <a:fillRect/>
              </a:stretch>
            </p:blipFill>
            <p:spPr>
              <a:xfrm>
                <a:off x="6033796" y="2366575"/>
                <a:ext cx="1173600" cy="89280"/>
              </a:xfrm>
              <a:prstGeom prst="rect">
                <a:avLst/>
              </a:prstGeom>
            </p:spPr>
          </p:pic>
        </mc:Fallback>
      </mc:AlternateContent>
    </p:spTree>
    <p:extLst>
      <p:ext uri="{BB962C8B-B14F-4D97-AF65-F5344CB8AC3E}">
        <p14:creationId xmlns:p14="http://schemas.microsoft.com/office/powerpoint/2010/main" val="2526301725"/>
      </p:ext>
    </p:extLst>
  </p:cSld>
  <p:clrMapOvr>
    <a:masterClrMapping/>
  </p:clrMapOvr>
  <mc:AlternateContent xmlns:mc="http://schemas.openxmlformats.org/markup-compatibility/2006" xmlns:p14="http://schemas.microsoft.com/office/powerpoint/2010/main">
    <mc:Choice Requires="p14">
      <p:transition spd="slow" p14:dur="2000" advTm="63704"/>
    </mc:Choice>
    <mc:Fallback xmlns="">
      <p:transition spd="slow" advTm="637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7"/>
        <p:cNvGrpSpPr/>
        <p:nvPr/>
      </p:nvGrpSpPr>
      <p:grpSpPr>
        <a:xfrm>
          <a:off x="0" y="0"/>
          <a:ext cx="0" cy="0"/>
          <a:chOff x="0" y="0"/>
          <a:chExt cx="0" cy="0"/>
        </a:xfrm>
      </p:grpSpPr>
      <p:sp>
        <p:nvSpPr>
          <p:cNvPr id="228" name="Google Shape;228;p36"/>
          <p:cNvSpPr/>
          <p:nvPr/>
        </p:nvSpPr>
        <p:spPr>
          <a:xfrm>
            <a:off x="2286" y="0"/>
            <a:ext cx="9141714"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29" name="Google Shape;229;p36"/>
          <p:cNvSpPr/>
          <p:nvPr/>
        </p:nvSpPr>
        <p:spPr>
          <a:xfrm>
            <a:off x="0" y="0"/>
            <a:ext cx="3125454" cy="5143500"/>
          </a:xfrm>
          <a:custGeom>
            <a:avLst/>
            <a:gdLst/>
            <a:ahLst/>
            <a:cxnLst/>
            <a:rect l="l" t="t" r="r" b="b"/>
            <a:pathLst>
              <a:path w="4167271" h="6858000" extrusionOk="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30" name="Google Shape;230;p36"/>
          <p:cNvSpPr txBox="1">
            <a:spLocks noGrp="1"/>
          </p:cNvSpPr>
          <p:nvPr>
            <p:ph type="title"/>
          </p:nvPr>
        </p:nvSpPr>
        <p:spPr>
          <a:xfrm>
            <a:off x="515125" y="865179"/>
            <a:ext cx="2400300" cy="334587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2800"/>
              <a:buFont typeface="Calibri"/>
              <a:buNone/>
            </a:pPr>
            <a:r>
              <a:rPr lang="en" sz="3700">
                <a:solidFill>
                  <a:srgbClr val="FFFFFF"/>
                </a:solidFill>
                <a:latin typeface="Calibri"/>
                <a:ea typeface="Calibri"/>
                <a:cs typeface="Calibri"/>
                <a:sym typeface="Calibri"/>
              </a:rPr>
              <a:t>Data Limitations</a:t>
            </a:r>
            <a:endParaRPr/>
          </a:p>
        </p:txBody>
      </p:sp>
      <p:sp>
        <p:nvSpPr>
          <p:cNvPr id="231" name="Google Shape;231;p36"/>
          <p:cNvSpPr/>
          <p:nvPr/>
        </p:nvSpPr>
        <p:spPr>
          <a:xfrm rot="10800000" flipH="1">
            <a:off x="5662801" y="1841609"/>
            <a:ext cx="3062575" cy="3062575"/>
          </a:xfrm>
          <a:prstGeom prst="arc">
            <a:avLst>
              <a:gd name="adj1" fmla="val 16200000"/>
              <a:gd name="adj2" fmla="val 0"/>
            </a:avLst>
          </a:prstGeom>
          <a:noFill/>
          <a:ln w="127000" cap="rnd" cmpd="sng">
            <a:solidFill>
              <a:schemeClr val="accent4"/>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32" name="Google Shape;232;p36"/>
          <p:cNvSpPr txBox="1">
            <a:spLocks noGrp="1"/>
          </p:cNvSpPr>
          <p:nvPr>
            <p:ph type="body" idx="1"/>
          </p:nvPr>
        </p:nvSpPr>
        <p:spPr>
          <a:xfrm>
            <a:off x="3335481" y="443508"/>
            <a:ext cx="5179868" cy="4189214"/>
          </a:xfrm>
          <a:prstGeom prst="rect">
            <a:avLst/>
          </a:prstGeom>
          <a:noFill/>
          <a:ln>
            <a:noFill/>
          </a:ln>
        </p:spPr>
        <p:txBody>
          <a:bodyPr spcFirstLastPara="1" wrap="square" lIns="91425" tIns="45700" rIns="91425" bIns="45700" anchor="ctr" anchorCtr="0">
            <a:normAutofit/>
          </a:bodyPr>
          <a:lstStyle/>
          <a:p>
            <a:pPr marL="457200" lvl="0" indent="-228600" algn="l" rtl="0">
              <a:lnSpc>
                <a:spcPct val="90000"/>
              </a:lnSpc>
              <a:spcBef>
                <a:spcPts val="0"/>
              </a:spcBef>
              <a:spcAft>
                <a:spcPts val="0"/>
              </a:spcAft>
              <a:buClr>
                <a:schemeClr val="dk1"/>
              </a:buClr>
              <a:buSzPts val="1800"/>
              <a:buFont typeface="Arial"/>
              <a:buChar char="•"/>
            </a:pPr>
            <a:r>
              <a:rPr lang="en"/>
              <a:t>Dataset posed challenges due to data imbalance</a:t>
            </a:r>
            <a:endParaRPr/>
          </a:p>
          <a:p>
            <a:pPr marL="457200" lvl="0" indent="0" algn="l" rtl="0">
              <a:lnSpc>
                <a:spcPct val="90000"/>
              </a:lnSpc>
              <a:spcBef>
                <a:spcPts val="0"/>
              </a:spcBef>
              <a:spcAft>
                <a:spcPts val="0"/>
              </a:spcAft>
              <a:buNone/>
            </a:pPr>
            <a:endParaRPr/>
          </a:p>
          <a:p>
            <a:pPr marL="457200" lvl="0" indent="-228600" algn="l" rtl="0">
              <a:lnSpc>
                <a:spcPct val="90000"/>
              </a:lnSpc>
              <a:spcBef>
                <a:spcPts val="600"/>
              </a:spcBef>
              <a:spcAft>
                <a:spcPts val="0"/>
              </a:spcAft>
              <a:buClr>
                <a:schemeClr val="dk1"/>
              </a:buClr>
              <a:buSzPts val="1800"/>
              <a:buFont typeface="Arial"/>
              <a:buChar char="•"/>
            </a:pPr>
            <a:r>
              <a:rPr lang="en"/>
              <a:t>Additional positive default records could enhance model accuracy</a:t>
            </a:r>
            <a:endParaRPr/>
          </a:p>
          <a:p>
            <a:pPr marL="457200" lvl="0" indent="0" algn="l" rtl="0">
              <a:lnSpc>
                <a:spcPct val="90000"/>
              </a:lnSpc>
              <a:spcBef>
                <a:spcPts val="600"/>
              </a:spcBef>
              <a:spcAft>
                <a:spcPts val="0"/>
              </a:spcAft>
              <a:buNone/>
            </a:pPr>
            <a:endParaRPr/>
          </a:p>
          <a:p>
            <a:pPr marL="457200" lvl="0" indent="-228600" algn="l" rtl="0">
              <a:lnSpc>
                <a:spcPct val="90000"/>
              </a:lnSpc>
              <a:spcBef>
                <a:spcPts val="600"/>
              </a:spcBef>
              <a:spcAft>
                <a:spcPts val="600"/>
              </a:spcAft>
              <a:buClr>
                <a:schemeClr val="dk1"/>
              </a:buClr>
              <a:buSzPts val="1800"/>
              <a:buFont typeface="Arial"/>
              <a:buChar char="•"/>
            </a:pPr>
            <a:r>
              <a:rPr lang="en"/>
              <a:t>Future improvement: Incorporate a feature reflecting economic conditions at the time of loan acquisition</a:t>
            </a:r>
            <a:endParaRPr/>
          </a:p>
        </p:txBody>
      </p:sp>
      <p:pic>
        <p:nvPicPr>
          <p:cNvPr id="42" name="Audio 41">
            <a:extLst>
              <a:ext uri="{FF2B5EF4-FFF2-40B4-BE49-F238E27FC236}">
                <a16:creationId xmlns:a16="http://schemas.microsoft.com/office/drawing/2014/main" id="{1DAA993A-E2F8-C006-0653-B92DD5FE904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905461" y="4917900"/>
            <a:ext cx="225600" cy="225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5146"/>
    </mc:Choice>
    <mc:Fallback xmlns="">
      <p:transition spd="slow" advTm="55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8" name="Google Shape;238;p37"/>
          <p:cNvSpPr txBox="1">
            <a:spLocks noGrp="1"/>
          </p:cNvSpPr>
          <p:nvPr>
            <p:ph type="body" idx="1"/>
          </p:nvPr>
        </p:nvSpPr>
        <p:spPr>
          <a:xfrm>
            <a:off x="311699" y="1560846"/>
            <a:ext cx="8520600" cy="3416400"/>
          </a:xfrm>
          <a:prstGeom prst="rect">
            <a:avLst/>
          </a:prstGeom>
        </p:spPr>
        <p:txBody>
          <a:bodyPr spcFirstLastPara="1" wrap="square" lIns="91425" tIns="91425" rIns="91425" bIns="91425" anchor="t" anchorCtr="0">
            <a:normAutofit/>
          </a:bodyPr>
          <a:lstStyle/>
          <a:p>
            <a:pPr marL="285750" indent="-285750">
              <a:spcAft>
                <a:spcPts val="1200"/>
              </a:spcAft>
            </a:pPr>
            <a:r>
              <a:rPr lang="en-US" dirty="0">
                <a:solidFill>
                  <a:schemeClr val="tx1"/>
                </a:solidFill>
              </a:rPr>
              <a:t>Developed a robust machine learning pipeline to predict loan defaults.</a:t>
            </a:r>
          </a:p>
          <a:p>
            <a:pPr marL="285750" indent="-285750">
              <a:spcAft>
                <a:spcPts val="1200"/>
              </a:spcAft>
            </a:pPr>
            <a:r>
              <a:rPr lang="en-US" dirty="0">
                <a:solidFill>
                  <a:schemeClr val="tx1"/>
                </a:solidFill>
              </a:rPr>
              <a:t>K-Nearest Neighbors (KNN) model achieved the highest precision.</a:t>
            </a:r>
          </a:p>
          <a:p>
            <a:pPr marL="285750" indent="-285750">
              <a:spcAft>
                <a:spcPts val="1200"/>
              </a:spcAft>
            </a:pPr>
            <a:r>
              <a:rPr lang="en-US" dirty="0">
                <a:solidFill>
                  <a:schemeClr val="tx1"/>
                </a:solidFill>
              </a:rPr>
              <a:t>Addressed challenges like data imbalance with SMOTE and avoided information leakage.</a:t>
            </a:r>
          </a:p>
          <a:p>
            <a:pPr marL="285750" indent="-285750">
              <a:spcAft>
                <a:spcPts val="1200"/>
              </a:spcAft>
            </a:pPr>
            <a:r>
              <a:rPr lang="en-US" dirty="0">
                <a:solidFill>
                  <a:schemeClr val="tx1"/>
                </a:solidFill>
              </a:rPr>
              <a:t>Limitations: Need for more positive defaults and integration of economic data.</a:t>
            </a:r>
          </a:p>
          <a:p>
            <a:pPr marL="285750" indent="-285750">
              <a:spcAft>
                <a:spcPts val="1200"/>
              </a:spcAft>
            </a:pPr>
            <a:r>
              <a:rPr lang="en-US" dirty="0">
                <a:solidFill>
                  <a:schemeClr val="tx1"/>
                </a:solidFill>
              </a:rPr>
              <a:t>Future: Explore advanced models to improve accuracy.</a:t>
            </a:r>
            <a:endParaRPr dirty="0">
              <a:solidFill>
                <a:schemeClr val="tx1"/>
              </a:solidFill>
            </a:endParaRPr>
          </a:p>
        </p:txBody>
      </p:sp>
      <p:pic>
        <p:nvPicPr>
          <p:cNvPr id="19" name="Audio 18">
            <a:extLst>
              <a:ext uri="{FF2B5EF4-FFF2-40B4-BE49-F238E27FC236}">
                <a16:creationId xmlns:a16="http://schemas.microsoft.com/office/drawing/2014/main" id="{C89DC8D5-496F-3A50-3CF3-0E2620CFF9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03088" y="4802588"/>
            <a:ext cx="188512" cy="188512"/>
          </a:xfrm>
          <a:prstGeom prst="rect">
            <a:avLst/>
          </a:prstGeom>
        </p:spPr>
      </p:pic>
      <p:sp>
        <p:nvSpPr>
          <p:cNvPr id="2" name="Google Shape;220;p35">
            <a:extLst>
              <a:ext uri="{FF2B5EF4-FFF2-40B4-BE49-F238E27FC236}">
                <a16:creationId xmlns:a16="http://schemas.microsoft.com/office/drawing/2014/main" id="{8D8C1011-A591-7175-42F6-5381E963C8FC}"/>
              </a:ext>
            </a:extLst>
          </p:cNvPr>
          <p:cNvSpPr/>
          <p:nvPr/>
        </p:nvSpPr>
        <p:spPr>
          <a:xfrm>
            <a:off x="1427711" y="166254"/>
            <a:ext cx="6288577" cy="999476"/>
          </a:xfrm>
          <a:prstGeom prst="rect">
            <a:avLst/>
          </a:prstGeom>
          <a:solidFill>
            <a:schemeClr val="lt1"/>
          </a:solidFill>
          <a:ln w="12700" cap="flat" cmpd="sng">
            <a:solidFill>
              <a:srgbClr val="E1E1E1"/>
            </a:solidFill>
            <a:prstDash val="solid"/>
            <a:miter lim="800000"/>
            <a:headEnd type="none" w="sm" len="sm"/>
            <a:tailEnd type="none" w="sm" len="sm"/>
          </a:ln>
          <a:effectLst>
            <a:outerShdw blurRad="50800" dist="38100" dir="2700000" algn="tl" rotWithShape="0">
              <a:srgbClr val="C5C2C2">
                <a:alpha val="4980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r>
              <a:rPr lang="en" sz="3000" dirty="0">
                <a:latin typeface="Calibri" panose="020F0502020204030204" pitchFamily="34" charset="0"/>
                <a:cs typeface="Calibri" panose="020F0502020204030204" pitchFamily="34" charset="0"/>
              </a:rPr>
              <a:t>Conclusion</a:t>
            </a:r>
            <a:endParaRPr sz="3000" b="0" i="0" u="none" strike="noStrike" cap="none" dirty="0">
              <a:solidFill>
                <a:srgbClr val="FFFFFF"/>
              </a:solidFill>
              <a:latin typeface="Calibri" panose="020F0502020204030204" pitchFamily="34" charset="0"/>
              <a:ea typeface="Calibri"/>
              <a:cs typeface="Calibri" panose="020F0502020204030204" pitchFamily="34" charset="0"/>
              <a:sym typeface="Calibri"/>
            </a:endParaRPr>
          </a:p>
        </p:txBody>
      </p:sp>
      <p:sp>
        <p:nvSpPr>
          <p:cNvPr id="3" name="Google Shape;222;p35">
            <a:extLst>
              <a:ext uri="{FF2B5EF4-FFF2-40B4-BE49-F238E27FC236}">
                <a16:creationId xmlns:a16="http://schemas.microsoft.com/office/drawing/2014/main" id="{7D0A7252-8E28-985B-92DD-2A6A49A4CCBE}"/>
              </a:ext>
            </a:extLst>
          </p:cNvPr>
          <p:cNvSpPr/>
          <p:nvPr/>
        </p:nvSpPr>
        <p:spPr>
          <a:xfrm>
            <a:off x="1862332" y="908555"/>
            <a:ext cx="5419335" cy="514350"/>
          </a:xfrm>
          <a:prstGeom prst="roundRect">
            <a:avLst>
              <a:gd name="adj" fmla="val 0"/>
            </a:avLst>
          </a:prstGeom>
          <a:solidFill>
            <a:srgbClr val="ED7D3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2000" advTm="59459"/>
    </mc:Choice>
    <mc:Fallback xmlns="">
      <p:transition spd="slow" advTm="59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sp>
        <p:nvSpPr>
          <p:cNvPr id="143" name="Google Shape;143;p27"/>
          <p:cNvSpPr/>
          <p:nvPr/>
        </p:nvSpPr>
        <p:spPr>
          <a:xfrm>
            <a:off x="2286" y="0"/>
            <a:ext cx="9141714"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4" name="Google Shape;144;p27"/>
          <p:cNvSpPr/>
          <p:nvPr/>
        </p:nvSpPr>
        <p:spPr>
          <a:xfrm>
            <a:off x="0" y="0"/>
            <a:ext cx="3125454" cy="5143500"/>
          </a:xfrm>
          <a:custGeom>
            <a:avLst/>
            <a:gdLst/>
            <a:ahLst/>
            <a:cxnLst/>
            <a:rect l="l" t="t" r="r" b="b"/>
            <a:pathLst>
              <a:path w="4167271" h="6858000" extrusionOk="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5" name="Google Shape;145;p27"/>
          <p:cNvSpPr txBox="1">
            <a:spLocks noGrp="1"/>
          </p:cNvSpPr>
          <p:nvPr>
            <p:ph type="title"/>
          </p:nvPr>
        </p:nvSpPr>
        <p:spPr>
          <a:xfrm>
            <a:off x="515125" y="865179"/>
            <a:ext cx="2400300" cy="334587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2800"/>
              <a:buFont typeface="Calibri"/>
              <a:buNone/>
            </a:pPr>
            <a:r>
              <a:rPr lang="en" sz="4400">
                <a:solidFill>
                  <a:srgbClr val="FFFFFF"/>
                </a:solidFill>
                <a:latin typeface="Calibri"/>
                <a:ea typeface="Calibri"/>
                <a:cs typeface="Calibri"/>
                <a:sym typeface="Calibri"/>
              </a:rPr>
              <a:t>Business Problem</a:t>
            </a:r>
            <a:endParaRPr/>
          </a:p>
        </p:txBody>
      </p:sp>
      <p:sp>
        <p:nvSpPr>
          <p:cNvPr id="146" name="Google Shape;146;p27"/>
          <p:cNvSpPr/>
          <p:nvPr/>
        </p:nvSpPr>
        <p:spPr>
          <a:xfrm rot="10800000" flipH="1">
            <a:off x="5662801" y="1841609"/>
            <a:ext cx="3062575" cy="3062575"/>
          </a:xfrm>
          <a:prstGeom prst="arc">
            <a:avLst>
              <a:gd name="adj1" fmla="val 16200000"/>
              <a:gd name="adj2" fmla="val 0"/>
            </a:avLst>
          </a:prstGeom>
          <a:noFill/>
          <a:ln w="127000" cap="rnd" cmpd="sng">
            <a:solidFill>
              <a:schemeClr val="accent4"/>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47" name="Google Shape;147;p27"/>
          <p:cNvSpPr txBox="1">
            <a:spLocks noGrp="1"/>
          </p:cNvSpPr>
          <p:nvPr>
            <p:ph type="body" idx="1"/>
          </p:nvPr>
        </p:nvSpPr>
        <p:spPr>
          <a:xfrm>
            <a:off x="3259281" y="367308"/>
            <a:ext cx="5179800" cy="418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en" sz="1500" b="1"/>
              <a:t>Financial Risk</a:t>
            </a:r>
            <a:r>
              <a:rPr lang="en" sz="1500"/>
              <a:t>: Multifamily loan defaults pose significant risks to </a:t>
            </a:r>
            <a:endParaRPr sz="1500"/>
          </a:p>
          <a:p>
            <a:pPr marL="0" lvl="0" indent="457200" algn="l" rtl="0">
              <a:lnSpc>
                <a:spcPct val="90000"/>
              </a:lnSpc>
              <a:spcBef>
                <a:spcPts val="0"/>
              </a:spcBef>
              <a:spcAft>
                <a:spcPts val="0"/>
              </a:spcAft>
              <a:buNone/>
            </a:pPr>
            <a:r>
              <a:rPr lang="en" sz="1500"/>
              <a:t>lenders and the housing market.</a:t>
            </a:r>
            <a:endParaRPr/>
          </a:p>
          <a:p>
            <a:pPr marL="0" lvl="0" indent="114300" algn="l" rtl="0">
              <a:lnSpc>
                <a:spcPct val="90000"/>
              </a:lnSpc>
              <a:spcBef>
                <a:spcPts val="600"/>
              </a:spcBef>
              <a:spcAft>
                <a:spcPts val="0"/>
              </a:spcAft>
              <a:buClr>
                <a:schemeClr val="dk1"/>
              </a:buClr>
              <a:buSzPts val="1800"/>
              <a:buFont typeface="Arial"/>
              <a:buNone/>
            </a:pPr>
            <a:endParaRPr sz="1500"/>
          </a:p>
          <a:p>
            <a:pPr marL="0" lvl="0" indent="0" algn="l" rtl="0">
              <a:lnSpc>
                <a:spcPct val="90000"/>
              </a:lnSpc>
              <a:spcBef>
                <a:spcPts val="600"/>
              </a:spcBef>
              <a:spcAft>
                <a:spcPts val="0"/>
              </a:spcAft>
              <a:buNone/>
            </a:pPr>
            <a:r>
              <a:rPr lang="en" sz="1500" b="1"/>
              <a:t>Fannie Mae Impact</a:t>
            </a:r>
            <a:r>
              <a:rPr lang="en" sz="1500"/>
              <a:t>:</a:t>
            </a:r>
            <a:endParaRPr/>
          </a:p>
          <a:p>
            <a:pPr marL="457200" lvl="0" indent="-228600" algn="l" rtl="0">
              <a:lnSpc>
                <a:spcPct val="90000"/>
              </a:lnSpc>
              <a:spcBef>
                <a:spcPts val="600"/>
              </a:spcBef>
              <a:spcAft>
                <a:spcPts val="0"/>
              </a:spcAft>
              <a:buClr>
                <a:srgbClr val="0E101A"/>
              </a:buClr>
              <a:buSzPts val="1400"/>
              <a:buFont typeface="Arial"/>
              <a:buChar char="•"/>
            </a:pPr>
            <a:r>
              <a:rPr lang="en" sz="1500"/>
              <a:t>$52.9 billion in Unpaid Principal Balance for multifamily loans in 2023.</a:t>
            </a:r>
            <a:endParaRPr/>
          </a:p>
          <a:p>
            <a:pPr marL="457200" lvl="0" indent="-228600" algn="l" rtl="0">
              <a:lnSpc>
                <a:spcPct val="90000"/>
              </a:lnSpc>
              <a:spcBef>
                <a:spcPts val="600"/>
              </a:spcBef>
              <a:spcAft>
                <a:spcPts val="0"/>
              </a:spcAft>
              <a:buClr>
                <a:srgbClr val="0E101A"/>
              </a:buClr>
              <a:buSzPts val="1400"/>
              <a:buFont typeface="Arial"/>
              <a:buChar char="•"/>
            </a:pPr>
            <a:r>
              <a:rPr lang="en" sz="1500"/>
              <a:t>Serious delinquency rate peaked at 0.54% in September 2023.</a:t>
            </a:r>
            <a:endParaRPr/>
          </a:p>
          <a:p>
            <a:pPr marL="457200" lvl="0" indent="-228600" algn="l" rtl="0">
              <a:lnSpc>
                <a:spcPct val="90000"/>
              </a:lnSpc>
              <a:spcBef>
                <a:spcPts val="600"/>
              </a:spcBef>
              <a:spcAft>
                <a:spcPts val="0"/>
              </a:spcAft>
              <a:buClr>
                <a:srgbClr val="0E101A"/>
              </a:buClr>
              <a:buSzPts val="1400"/>
              <a:buFont typeface="Arial"/>
              <a:buChar char="•"/>
            </a:pPr>
            <a:r>
              <a:rPr lang="en" sz="1500"/>
              <a:t>Delinquency rate was reduced to 0.46% by year-end through foreclosure and loss mitigation.</a:t>
            </a:r>
            <a:endParaRPr/>
          </a:p>
          <a:p>
            <a:pPr marL="0" lvl="0" indent="114300" algn="l" rtl="0">
              <a:lnSpc>
                <a:spcPct val="90000"/>
              </a:lnSpc>
              <a:spcBef>
                <a:spcPts val="600"/>
              </a:spcBef>
              <a:spcAft>
                <a:spcPts val="0"/>
              </a:spcAft>
              <a:buClr>
                <a:schemeClr val="dk1"/>
              </a:buClr>
              <a:buSzPts val="1800"/>
              <a:buFont typeface="Arial"/>
              <a:buNone/>
            </a:pPr>
            <a:endParaRPr sz="1500"/>
          </a:p>
          <a:p>
            <a:pPr marL="0" lvl="0" indent="0" algn="l" rtl="0">
              <a:lnSpc>
                <a:spcPct val="90000"/>
              </a:lnSpc>
              <a:spcBef>
                <a:spcPts val="600"/>
              </a:spcBef>
              <a:spcAft>
                <a:spcPts val="0"/>
              </a:spcAft>
              <a:buNone/>
            </a:pPr>
            <a:r>
              <a:rPr lang="en" sz="1500" b="1"/>
              <a:t>Need for Prediction</a:t>
            </a:r>
            <a:r>
              <a:rPr lang="en" sz="1500"/>
              <a:t>:</a:t>
            </a:r>
            <a:endParaRPr/>
          </a:p>
          <a:p>
            <a:pPr marL="457200" lvl="0" indent="-228600" algn="l" rtl="0">
              <a:lnSpc>
                <a:spcPct val="90000"/>
              </a:lnSpc>
              <a:spcBef>
                <a:spcPts val="600"/>
              </a:spcBef>
              <a:spcAft>
                <a:spcPts val="0"/>
              </a:spcAft>
              <a:buClr>
                <a:srgbClr val="0E101A"/>
              </a:buClr>
              <a:buSzPts val="1400"/>
              <a:buFont typeface="Arial"/>
              <a:buChar char="•"/>
            </a:pPr>
            <a:r>
              <a:rPr lang="en" sz="1500"/>
              <a:t>Early and accurate default prediction is crucial to reduce financial losses.</a:t>
            </a:r>
            <a:endParaRPr/>
          </a:p>
          <a:p>
            <a:pPr marL="457200" lvl="0" indent="-228600" algn="l" rtl="0">
              <a:lnSpc>
                <a:spcPct val="90000"/>
              </a:lnSpc>
              <a:spcBef>
                <a:spcPts val="600"/>
              </a:spcBef>
              <a:spcAft>
                <a:spcPts val="600"/>
              </a:spcAft>
              <a:buClr>
                <a:srgbClr val="0E101A"/>
              </a:buClr>
              <a:buSzPts val="1400"/>
              <a:buFont typeface="Arial"/>
              <a:buChar char="•"/>
            </a:pPr>
            <a:r>
              <a:rPr lang="en" sz="1500" b="1"/>
              <a:t>Aim:</a:t>
            </a:r>
            <a:r>
              <a:rPr lang="en" sz="1500"/>
              <a:t> Develop a predictive model to identify loans at risk of becoming 60+ days delinquent.</a:t>
            </a:r>
            <a:endParaRPr/>
          </a:p>
        </p:txBody>
      </p:sp>
      <p:pic>
        <p:nvPicPr>
          <p:cNvPr id="5" name="Audio 4">
            <a:hlinkClick r:id="" action="ppaction://media"/>
            <a:extLst>
              <a:ext uri="{FF2B5EF4-FFF2-40B4-BE49-F238E27FC236}">
                <a16:creationId xmlns:a16="http://schemas.microsoft.com/office/drawing/2014/main" id="{59F7016B-972D-9EFC-5436-87FB8596F2EC}"/>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8675866" y="4675366"/>
            <a:ext cx="406411" cy="406411"/>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1590"/>
    </mc:Choice>
    <mc:Fallback xmlns="">
      <p:transition spd="slow" advTm="715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1"/>
        <p:cNvGrpSpPr/>
        <p:nvPr/>
      </p:nvGrpSpPr>
      <p:grpSpPr>
        <a:xfrm>
          <a:off x="0" y="0"/>
          <a:ext cx="0" cy="0"/>
          <a:chOff x="0" y="0"/>
          <a:chExt cx="0" cy="0"/>
        </a:xfrm>
      </p:grpSpPr>
      <p:sp>
        <p:nvSpPr>
          <p:cNvPr id="152" name="Google Shape;152;p28"/>
          <p:cNvSpPr/>
          <p:nvPr/>
        </p:nvSpPr>
        <p:spPr>
          <a:xfrm>
            <a:off x="2286" y="0"/>
            <a:ext cx="9141714"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3" name="Google Shape;153;p28"/>
          <p:cNvSpPr/>
          <p:nvPr/>
        </p:nvSpPr>
        <p:spPr>
          <a:xfrm>
            <a:off x="0" y="0"/>
            <a:ext cx="3125454" cy="5143500"/>
          </a:xfrm>
          <a:custGeom>
            <a:avLst/>
            <a:gdLst/>
            <a:ahLst/>
            <a:cxnLst/>
            <a:rect l="l" t="t" r="r" b="b"/>
            <a:pathLst>
              <a:path w="4167271" h="6858000" extrusionOk="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4" name="Google Shape;154;p28"/>
          <p:cNvSpPr txBox="1">
            <a:spLocks noGrp="1"/>
          </p:cNvSpPr>
          <p:nvPr>
            <p:ph type="title"/>
          </p:nvPr>
        </p:nvSpPr>
        <p:spPr>
          <a:xfrm>
            <a:off x="515125" y="865179"/>
            <a:ext cx="2400300" cy="3345872"/>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2800"/>
              <a:buFont typeface="Calibri"/>
              <a:buNone/>
            </a:pPr>
            <a:r>
              <a:rPr lang="en" sz="4400">
                <a:solidFill>
                  <a:srgbClr val="FFFFFF"/>
                </a:solidFill>
                <a:latin typeface="Calibri"/>
                <a:ea typeface="Calibri"/>
                <a:cs typeface="Calibri"/>
                <a:sym typeface="Calibri"/>
              </a:rPr>
              <a:t>Fannie Mae Data</a:t>
            </a:r>
            <a:endParaRPr/>
          </a:p>
        </p:txBody>
      </p:sp>
      <p:sp>
        <p:nvSpPr>
          <p:cNvPr id="155" name="Google Shape;155;p28"/>
          <p:cNvSpPr/>
          <p:nvPr/>
        </p:nvSpPr>
        <p:spPr>
          <a:xfrm rot="10800000" flipH="1">
            <a:off x="5662801" y="1841609"/>
            <a:ext cx="3062575" cy="3062575"/>
          </a:xfrm>
          <a:prstGeom prst="arc">
            <a:avLst>
              <a:gd name="adj1" fmla="val 16200000"/>
              <a:gd name="adj2" fmla="val 0"/>
            </a:avLst>
          </a:prstGeom>
          <a:noFill/>
          <a:ln w="127000" cap="rnd" cmpd="sng">
            <a:solidFill>
              <a:schemeClr val="accent4"/>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56" name="Google Shape;156;p28"/>
          <p:cNvSpPr txBox="1">
            <a:spLocks noGrp="1"/>
          </p:cNvSpPr>
          <p:nvPr>
            <p:ph type="body" idx="1"/>
          </p:nvPr>
        </p:nvSpPr>
        <p:spPr>
          <a:xfrm>
            <a:off x="3259281" y="291108"/>
            <a:ext cx="5179800" cy="4189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None/>
            </a:pPr>
            <a:r>
              <a:rPr lang="en" sz="1500" b="1"/>
              <a:t>Source</a:t>
            </a:r>
            <a:r>
              <a:rPr lang="en" sz="1500"/>
              <a:t>: Fannie Mae’s public Data Dynamics repository</a:t>
            </a:r>
            <a:endParaRPr sz="2300"/>
          </a:p>
          <a:p>
            <a:pPr marL="0" lvl="0" indent="0" algn="l" rtl="0">
              <a:lnSpc>
                <a:spcPct val="90000"/>
              </a:lnSpc>
              <a:spcBef>
                <a:spcPts val="600"/>
              </a:spcBef>
              <a:spcAft>
                <a:spcPts val="0"/>
              </a:spcAft>
              <a:buClr>
                <a:schemeClr val="dk1"/>
              </a:buClr>
              <a:buSzPts val="1800"/>
              <a:buFont typeface="Arial"/>
              <a:buNone/>
            </a:pPr>
            <a:endParaRPr sz="1500"/>
          </a:p>
          <a:p>
            <a:pPr marL="0" lvl="0" indent="0" algn="l" rtl="0">
              <a:lnSpc>
                <a:spcPct val="90000"/>
              </a:lnSpc>
              <a:spcBef>
                <a:spcPts val="600"/>
              </a:spcBef>
              <a:spcAft>
                <a:spcPts val="0"/>
              </a:spcAft>
              <a:buNone/>
            </a:pPr>
            <a:r>
              <a:rPr lang="en" sz="1500" b="1"/>
              <a:t>Data Overview</a:t>
            </a:r>
            <a:r>
              <a:rPr lang="en" sz="1500"/>
              <a:t>:</a:t>
            </a:r>
            <a:endParaRPr sz="2300"/>
          </a:p>
          <a:p>
            <a:pPr marL="457200" lvl="0" indent="-241300" algn="l" rtl="0">
              <a:lnSpc>
                <a:spcPct val="90000"/>
              </a:lnSpc>
              <a:spcBef>
                <a:spcPts val="600"/>
              </a:spcBef>
              <a:spcAft>
                <a:spcPts val="0"/>
              </a:spcAft>
              <a:buClr>
                <a:srgbClr val="0E101A"/>
              </a:buClr>
              <a:buSzPts val="1300"/>
              <a:buFont typeface="Arial"/>
              <a:buChar char="•"/>
            </a:pPr>
            <a:r>
              <a:rPr lang="en" sz="1500"/>
              <a:t>Initially, 4,628,626 records were reduced to 56,643</a:t>
            </a:r>
            <a:endParaRPr sz="2300"/>
          </a:p>
          <a:p>
            <a:pPr marL="457200" lvl="0" indent="-241300" algn="l" rtl="0">
              <a:lnSpc>
                <a:spcPct val="90000"/>
              </a:lnSpc>
              <a:spcBef>
                <a:spcPts val="600"/>
              </a:spcBef>
              <a:spcAft>
                <a:spcPts val="0"/>
              </a:spcAft>
              <a:buClr>
                <a:srgbClr val="0E101A"/>
              </a:buClr>
              <a:buSzPts val="1300"/>
              <a:buFont typeface="Arial"/>
              <a:buChar char="•"/>
            </a:pPr>
            <a:r>
              <a:rPr lang="en" sz="1500"/>
              <a:t>Data types: Numeric, categorical, and date</a:t>
            </a:r>
            <a:endParaRPr sz="2300"/>
          </a:p>
          <a:p>
            <a:pPr marL="457200" lvl="0" indent="-241300" algn="l" rtl="0">
              <a:lnSpc>
                <a:spcPct val="90000"/>
              </a:lnSpc>
              <a:spcBef>
                <a:spcPts val="600"/>
              </a:spcBef>
              <a:spcAft>
                <a:spcPts val="0"/>
              </a:spcAft>
              <a:buClr>
                <a:srgbClr val="0E101A"/>
              </a:buClr>
              <a:buSzPts val="1300"/>
              <a:buFont typeface="Arial"/>
              <a:buChar char="•"/>
            </a:pPr>
            <a:r>
              <a:rPr lang="en" sz="1500"/>
              <a:t>Acquired Time frame: January 2000 to December 2023</a:t>
            </a:r>
            <a:endParaRPr sz="1500"/>
          </a:p>
          <a:p>
            <a:pPr marL="0" lvl="0" indent="0" algn="l" rtl="0">
              <a:lnSpc>
                <a:spcPct val="90000"/>
              </a:lnSpc>
              <a:spcBef>
                <a:spcPts val="600"/>
              </a:spcBef>
              <a:spcAft>
                <a:spcPts val="0"/>
              </a:spcAft>
              <a:buNone/>
            </a:pPr>
            <a:endParaRPr sz="1500"/>
          </a:p>
          <a:p>
            <a:pPr marL="0" lvl="0" indent="0" algn="l" rtl="0">
              <a:lnSpc>
                <a:spcPct val="90000"/>
              </a:lnSpc>
              <a:spcBef>
                <a:spcPts val="600"/>
              </a:spcBef>
              <a:spcAft>
                <a:spcPts val="0"/>
              </a:spcAft>
              <a:buNone/>
            </a:pPr>
            <a:r>
              <a:rPr lang="en" sz="1500" b="1"/>
              <a:t>Target variable</a:t>
            </a:r>
            <a:r>
              <a:rPr lang="en" sz="1500"/>
              <a:t>:</a:t>
            </a:r>
            <a:endParaRPr sz="2300"/>
          </a:p>
          <a:p>
            <a:pPr marL="457200" lvl="0" indent="-241300" algn="l" rtl="0">
              <a:lnSpc>
                <a:spcPct val="90000"/>
              </a:lnSpc>
              <a:spcBef>
                <a:spcPts val="600"/>
              </a:spcBef>
              <a:spcAft>
                <a:spcPts val="0"/>
              </a:spcAft>
              <a:buClr>
                <a:srgbClr val="0E101A"/>
              </a:buClr>
              <a:buSzPts val="1300"/>
              <a:buFont typeface="Arial"/>
              <a:buChar char="•"/>
            </a:pPr>
            <a:r>
              <a:rPr lang="en" sz="1500"/>
              <a:t>“Loan Ever 60+ Days Delinquent” (binary)</a:t>
            </a:r>
            <a:endParaRPr sz="2300"/>
          </a:p>
          <a:p>
            <a:pPr marL="0" lvl="0" indent="0" algn="l" rtl="0">
              <a:lnSpc>
                <a:spcPct val="90000"/>
              </a:lnSpc>
              <a:spcBef>
                <a:spcPts val="600"/>
              </a:spcBef>
              <a:spcAft>
                <a:spcPts val="0"/>
              </a:spcAft>
              <a:buNone/>
            </a:pPr>
            <a:endParaRPr sz="1500" b="1"/>
          </a:p>
          <a:p>
            <a:pPr marL="0" lvl="0" indent="0" algn="l" rtl="0">
              <a:lnSpc>
                <a:spcPct val="90000"/>
              </a:lnSpc>
              <a:spcBef>
                <a:spcPts val="600"/>
              </a:spcBef>
              <a:spcAft>
                <a:spcPts val="0"/>
              </a:spcAft>
              <a:buNone/>
            </a:pPr>
            <a:r>
              <a:rPr lang="en" sz="1500" b="1"/>
              <a:t>Data Cleaning</a:t>
            </a:r>
            <a:r>
              <a:rPr lang="en" sz="1500"/>
              <a:t>:</a:t>
            </a:r>
            <a:endParaRPr sz="2300"/>
          </a:p>
          <a:p>
            <a:pPr marL="457200" lvl="0" indent="-241300" algn="l" rtl="0">
              <a:lnSpc>
                <a:spcPct val="90000"/>
              </a:lnSpc>
              <a:spcBef>
                <a:spcPts val="600"/>
              </a:spcBef>
              <a:spcAft>
                <a:spcPts val="0"/>
              </a:spcAft>
              <a:buClr>
                <a:srgbClr val="0E101A"/>
              </a:buClr>
              <a:buSzPts val="1300"/>
              <a:buFont typeface="Arial"/>
              <a:buChar char="•"/>
            </a:pPr>
            <a:r>
              <a:rPr lang="en" sz="1500"/>
              <a:t>Eliminated features unavailable at acquisition to prevent information leakage</a:t>
            </a:r>
            <a:endParaRPr sz="2300"/>
          </a:p>
          <a:p>
            <a:pPr marL="457200" lvl="0" indent="-241300" algn="l" rtl="0">
              <a:lnSpc>
                <a:spcPct val="90000"/>
              </a:lnSpc>
              <a:spcBef>
                <a:spcPts val="600"/>
              </a:spcBef>
              <a:spcAft>
                <a:spcPts val="600"/>
              </a:spcAft>
              <a:buClr>
                <a:srgbClr val="0E101A"/>
              </a:buClr>
              <a:buSzPts val="1300"/>
              <a:buFont typeface="Arial"/>
              <a:buChar char="•"/>
            </a:pPr>
            <a:r>
              <a:rPr lang="en" sz="1500"/>
              <a:t>Removed data acquired in 2020 or later</a:t>
            </a:r>
            <a:endParaRPr sz="1500" b="1"/>
          </a:p>
        </p:txBody>
      </p:sp>
      <p:pic>
        <p:nvPicPr>
          <p:cNvPr id="8" name="Audio 7">
            <a:hlinkClick r:id="" action="ppaction://media"/>
            <a:extLst>
              <a:ext uri="{FF2B5EF4-FFF2-40B4-BE49-F238E27FC236}">
                <a16:creationId xmlns:a16="http://schemas.microsoft.com/office/drawing/2014/main" id="{3F874065-941F-3EAD-0DF9-0B859805A17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8635116" y="4634616"/>
            <a:ext cx="447161" cy="447161"/>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73202"/>
    </mc:Choice>
    <mc:Fallback xmlns="">
      <p:transition spd="slow" advTm="73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9"/>
          <p:cNvSpPr/>
          <p:nvPr/>
        </p:nvSpPr>
        <p:spPr>
          <a:xfrm>
            <a:off x="0" y="0"/>
            <a:ext cx="9144000"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2" name="Google Shape;162;p29"/>
          <p:cNvSpPr/>
          <p:nvPr/>
        </p:nvSpPr>
        <p:spPr>
          <a:xfrm>
            <a:off x="1427711" y="166254"/>
            <a:ext cx="6288577" cy="999476"/>
          </a:xfrm>
          <a:prstGeom prst="rect">
            <a:avLst/>
          </a:prstGeom>
          <a:solidFill>
            <a:schemeClr val="lt1"/>
          </a:solidFill>
          <a:ln w="12700" cap="flat" cmpd="sng">
            <a:solidFill>
              <a:srgbClr val="DEDEDE"/>
            </a:solidFill>
            <a:prstDash val="solid"/>
            <a:miter lim="800000"/>
            <a:headEnd type="none" w="sm" len="sm"/>
            <a:tailEnd type="none" w="sm" len="sm"/>
          </a:ln>
          <a:effectLst>
            <a:outerShdw blurRad="50800" dist="38100" dir="2700000" algn="tl" rotWithShape="0">
              <a:srgbClr val="C5C2C2">
                <a:alpha val="2980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63" name="Google Shape;163;p29"/>
          <p:cNvSpPr txBox="1">
            <a:spLocks noGrp="1"/>
          </p:cNvSpPr>
          <p:nvPr>
            <p:ph type="title"/>
          </p:nvPr>
        </p:nvSpPr>
        <p:spPr>
          <a:xfrm>
            <a:off x="1577340" y="232757"/>
            <a:ext cx="5989320" cy="6516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800"/>
              <a:buFont typeface="Calibri"/>
              <a:buNone/>
            </a:pPr>
            <a:r>
              <a:rPr lang="en" sz="2800"/>
              <a:t>Exploratory Data Analysis - Distributions</a:t>
            </a:r>
            <a:endParaRPr/>
          </a:p>
        </p:txBody>
      </p:sp>
      <p:sp>
        <p:nvSpPr>
          <p:cNvPr id="164" name="Google Shape;164;p29"/>
          <p:cNvSpPr/>
          <p:nvPr/>
        </p:nvSpPr>
        <p:spPr>
          <a:xfrm>
            <a:off x="1862332" y="908555"/>
            <a:ext cx="5419335" cy="514350"/>
          </a:xfrm>
          <a:prstGeom prst="roundRect">
            <a:avLst>
              <a:gd name="adj" fmla="val 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Avenir"/>
              <a:ea typeface="Avenir"/>
              <a:cs typeface="Avenir"/>
              <a:sym typeface="Avenir"/>
            </a:endParaRPr>
          </a:p>
        </p:txBody>
      </p:sp>
      <p:pic>
        <p:nvPicPr>
          <p:cNvPr id="165" name="Google Shape;165;p29"/>
          <p:cNvPicPr preferRelativeResize="0"/>
          <p:nvPr/>
        </p:nvPicPr>
        <p:blipFill rotWithShape="1">
          <a:blip r:embed="rId5">
            <a:alphaModFix/>
          </a:blip>
          <a:srcRect/>
          <a:stretch/>
        </p:blipFill>
        <p:spPr>
          <a:xfrm>
            <a:off x="289179" y="1829213"/>
            <a:ext cx="4197096" cy="2623184"/>
          </a:xfrm>
          <a:prstGeom prst="rect">
            <a:avLst/>
          </a:prstGeom>
          <a:noFill/>
          <a:ln>
            <a:noFill/>
          </a:ln>
        </p:spPr>
      </p:pic>
      <p:pic>
        <p:nvPicPr>
          <p:cNvPr id="166" name="Google Shape;166;p29"/>
          <p:cNvPicPr preferRelativeResize="0"/>
          <p:nvPr/>
        </p:nvPicPr>
        <p:blipFill rotWithShape="1">
          <a:blip r:embed="rId6">
            <a:alphaModFix/>
          </a:blip>
          <a:srcRect l="6438" r="6556"/>
          <a:stretch/>
        </p:blipFill>
        <p:spPr>
          <a:xfrm>
            <a:off x="4657726" y="1881676"/>
            <a:ext cx="4197096" cy="2518257"/>
          </a:xfrm>
          <a:prstGeom prst="rect">
            <a:avLst/>
          </a:prstGeom>
          <a:noFill/>
          <a:ln>
            <a:noFill/>
          </a:ln>
        </p:spPr>
      </p:pic>
      <p:sp>
        <p:nvSpPr>
          <p:cNvPr id="3" name="TextBox 2">
            <a:extLst>
              <a:ext uri="{FF2B5EF4-FFF2-40B4-BE49-F238E27FC236}">
                <a16:creationId xmlns:a16="http://schemas.microsoft.com/office/drawing/2014/main" id="{0B13A2AC-6BC0-9239-17C8-07207EE8AE06}"/>
              </a:ext>
            </a:extLst>
          </p:cNvPr>
          <p:cNvSpPr txBox="1"/>
          <p:nvPr/>
        </p:nvSpPr>
        <p:spPr>
          <a:xfrm>
            <a:off x="628157" y="1547857"/>
            <a:ext cx="3705882" cy="307777"/>
          </a:xfrm>
          <a:prstGeom prst="rect">
            <a:avLst/>
          </a:prstGeom>
          <a:noFill/>
        </p:spPr>
        <p:txBody>
          <a:bodyPr wrap="square" rtlCol="0">
            <a:spAutoFit/>
          </a:bodyPr>
          <a:lstStyle/>
          <a:p>
            <a:pPr marL="285750" indent="-285750">
              <a:buFont typeface="Arial" panose="020B0604020202020204" pitchFamily="34" charset="0"/>
              <a:buChar char="•"/>
            </a:pPr>
            <a:r>
              <a:rPr lang="en-US" dirty="0"/>
              <a:t>Unbalanced Target Feature</a:t>
            </a:r>
          </a:p>
        </p:txBody>
      </p:sp>
      <p:sp>
        <p:nvSpPr>
          <p:cNvPr id="4" name="TextBox 3">
            <a:extLst>
              <a:ext uri="{FF2B5EF4-FFF2-40B4-BE49-F238E27FC236}">
                <a16:creationId xmlns:a16="http://schemas.microsoft.com/office/drawing/2014/main" id="{1374500B-FE22-5510-7E92-BE6EED06633B}"/>
              </a:ext>
            </a:extLst>
          </p:cNvPr>
          <p:cNvSpPr txBox="1"/>
          <p:nvPr/>
        </p:nvSpPr>
        <p:spPr>
          <a:xfrm>
            <a:off x="4962196" y="1519855"/>
            <a:ext cx="3705882" cy="307777"/>
          </a:xfrm>
          <a:prstGeom prst="rect">
            <a:avLst/>
          </a:prstGeom>
          <a:noFill/>
        </p:spPr>
        <p:txBody>
          <a:bodyPr wrap="square" rtlCol="0">
            <a:spAutoFit/>
          </a:bodyPr>
          <a:lstStyle/>
          <a:p>
            <a:pPr marL="285750" indent="-285750">
              <a:buFont typeface="Arial" panose="020B0604020202020204" pitchFamily="34" charset="0"/>
              <a:buChar char="•"/>
            </a:pPr>
            <a:r>
              <a:rPr lang="en-US" dirty="0"/>
              <a:t>Positively Skewed Numeric Features</a:t>
            </a:r>
          </a:p>
        </p:txBody>
      </p:sp>
      <p:pic>
        <p:nvPicPr>
          <p:cNvPr id="20" name="Audio 19">
            <a:hlinkClick r:id="" action="ppaction://media"/>
            <a:extLst>
              <a:ext uri="{FF2B5EF4-FFF2-40B4-BE49-F238E27FC236}">
                <a16:creationId xmlns:a16="http://schemas.microsoft.com/office/drawing/2014/main" id="{67844A43-65E1-075D-754E-CD719D9840E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8859204" y="4858704"/>
            <a:ext cx="223074" cy="223074"/>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0088"/>
    </mc:Choice>
    <mc:Fallback>
      <p:transition spd="slow" advTm="50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0"/>
          <p:cNvSpPr/>
          <p:nvPr/>
        </p:nvSpPr>
        <p:spPr>
          <a:xfrm>
            <a:off x="0" y="0"/>
            <a:ext cx="9144000"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72" name="Google Shape;172;p30"/>
          <p:cNvSpPr/>
          <p:nvPr/>
        </p:nvSpPr>
        <p:spPr>
          <a:xfrm>
            <a:off x="0" y="0"/>
            <a:ext cx="3719285" cy="5143500"/>
          </a:xfrm>
          <a:custGeom>
            <a:avLst/>
            <a:gdLst/>
            <a:ahLst/>
            <a:cxnLst/>
            <a:rect l="l" t="t" r="r" b="b"/>
            <a:pathLst>
              <a:path w="4959047" h="6858000" extrusionOk="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solidFill>
            <a:schemeClr val="lt1"/>
          </a:solidFill>
          <a:ln w="9525" cap="flat" cmpd="sng">
            <a:solidFill>
              <a:srgbClr val="E6E6E6"/>
            </a:solidFill>
            <a:prstDash val="solid"/>
            <a:miter lim="800000"/>
            <a:headEnd type="none" w="sm" len="sm"/>
            <a:tailEnd type="none" w="sm" len="sm"/>
          </a:ln>
          <a:effectLst>
            <a:outerShdw blurRad="76200" dist="38100" algn="l" rotWithShape="0">
              <a:srgbClr val="D8D8D8">
                <a:alpha val="4980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73" name="Google Shape;173;p30"/>
          <p:cNvSpPr/>
          <p:nvPr/>
        </p:nvSpPr>
        <p:spPr>
          <a:xfrm>
            <a:off x="0" y="0"/>
            <a:ext cx="3711665" cy="5143500"/>
          </a:xfrm>
          <a:custGeom>
            <a:avLst/>
            <a:gdLst/>
            <a:ahLst/>
            <a:cxnLst/>
            <a:rect l="l" t="t" r="r" b="b"/>
            <a:pathLst>
              <a:path w="4948887" h="6858000" extrusionOk="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solidFill>
            <a:schemeClr val="l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74" name="Google Shape;174;p30"/>
          <p:cNvSpPr txBox="1">
            <a:spLocks noGrp="1"/>
          </p:cNvSpPr>
          <p:nvPr>
            <p:ph type="title"/>
          </p:nvPr>
        </p:nvSpPr>
        <p:spPr>
          <a:xfrm>
            <a:off x="358485" y="841772"/>
            <a:ext cx="3017520" cy="24031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2800"/>
              <a:buFont typeface="Calibri"/>
              <a:buNone/>
            </a:pPr>
            <a:r>
              <a:rPr lang="en" sz="3600">
                <a:solidFill>
                  <a:schemeClr val="dk1"/>
                </a:solidFill>
                <a:latin typeface="Calibri"/>
                <a:ea typeface="Calibri"/>
                <a:cs typeface="Calibri"/>
                <a:sym typeface="Calibri"/>
              </a:rPr>
              <a:t>Exploratory Data Analysis - Correlation of Features</a:t>
            </a:r>
            <a:endParaRPr/>
          </a:p>
        </p:txBody>
      </p:sp>
      <p:sp>
        <p:nvSpPr>
          <p:cNvPr id="175" name="Google Shape;175;p30"/>
          <p:cNvSpPr/>
          <p:nvPr/>
        </p:nvSpPr>
        <p:spPr>
          <a:xfrm rot="5400000">
            <a:off x="569941" y="260093"/>
            <a:ext cx="109728" cy="528066"/>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6" name="Google Shape;176;p30"/>
          <p:cNvSpPr/>
          <p:nvPr/>
        </p:nvSpPr>
        <p:spPr>
          <a:xfrm>
            <a:off x="360771" y="3410190"/>
            <a:ext cx="3017520" cy="13716"/>
          </a:xfrm>
          <a:prstGeom prst="rect">
            <a:avLst/>
          </a:prstGeom>
          <a:solidFill>
            <a:srgbClr val="D5D5D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77" name="Google Shape;177;p30"/>
          <p:cNvPicPr preferRelativeResize="0"/>
          <p:nvPr/>
        </p:nvPicPr>
        <p:blipFill rotWithShape="1">
          <a:blip r:embed="rId5">
            <a:alphaModFix/>
          </a:blip>
          <a:srcRect/>
          <a:stretch/>
        </p:blipFill>
        <p:spPr>
          <a:xfrm>
            <a:off x="4184674" y="386805"/>
            <a:ext cx="4558813" cy="4091535"/>
          </a:xfrm>
          <a:prstGeom prst="rect">
            <a:avLst/>
          </a:prstGeom>
          <a:noFill/>
          <a:ln>
            <a:noFill/>
          </a:ln>
        </p:spPr>
      </p:pic>
      <p:sp>
        <p:nvSpPr>
          <p:cNvPr id="2" name="TextBox 1">
            <a:extLst>
              <a:ext uri="{FF2B5EF4-FFF2-40B4-BE49-F238E27FC236}">
                <a16:creationId xmlns:a16="http://schemas.microsoft.com/office/drawing/2014/main" id="{4AF381F6-03B3-DF70-8F18-431AFD29B0DD}"/>
              </a:ext>
            </a:extLst>
          </p:cNvPr>
          <p:cNvSpPr txBox="1"/>
          <p:nvPr/>
        </p:nvSpPr>
        <p:spPr>
          <a:xfrm>
            <a:off x="3681456" y="4330211"/>
            <a:ext cx="4888381" cy="639214"/>
          </a:xfrm>
          <a:prstGeom prst="rect">
            <a:avLst/>
          </a:prstGeom>
          <a:noFill/>
        </p:spPr>
        <p:txBody>
          <a:bodyPr wrap="square" rtlCol="0">
            <a:spAutoFit/>
          </a:bodyPr>
          <a:lstStyle/>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dirty="0">
                <a:effectLst/>
                <a:latin typeface="+mn-lt"/>
                <a:ea typeface="Aptos" panose="020B0004020202020204" pitchFamily="34" charset="0"/>
                <a:cs typeface="Times New Roman" panose="02020603050405020304" pitchFamily="18" charset="0"/>
              </a:rPr>
              <a:t>One notably strong relationship</a:t>
            </a:r>
          </a:p>
          <a:p>
            <a:pPr marL="742950" marR="0" lvl="1" indent="-285750">
              <a:lnSpc>
                <a:spcPct val="107000"/>
              </a:lnSpc>
              <a:spcBef>
                <a:spcPts val="0"/>
              </a:spcBef>
              <a:spcAft>
                <a:spcPts val="800"/>
              </a:spcAft>
              <a:buFont typeface="Arial" panose="020B0604020202020204" pitchFamily="34" charset="0"/>
              <a:buChar char="•"/>
              <a:tabLst>
                <a:tab pos="914400" algn="l"/>
              </a:tabLst>
            </a:pPr>
            <a:r>
              <a:rPr lang="en-US" dirty="0">
                <a:effectLst/>
                <a:latin typeface="+mn-lt"/>
                <a:ea typeface="Aptos" panose="020B0004020202020204" pitchFamily="34" charset="0"/>
                <a:cs typeface="Times New Roman" panose="02020603050405020304" pitchFamily="18" charset="0"/>
              </a:rPr>
              <a:t>Multicollinearity risk</a:t>
            </a:r>
          </a:p>
        </p:txBody>
      </p:sp>
      <p:pic>
        <p:nvPicPr>
          <p:cNvPr id="5" name="Audio 4">
            <a:hlinkClick r:id="" action="ppaction://media"/>
            <a:extLst>
              <a:ext uri="{FF2B5EF4-FFF2-40B4-BE49-F238E27FC236}">
                <a16:creationId xmlns:a16="http://schemas.microsoft.com/office/drawing/2014/main" id="{E22F4661-3D4C-D821-AC28-EACF97D82EE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8743486" y="4742986"/>
            <a:ext cx="338791" cy="338791"/>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3567"/>
    </mc:Choice>
    <mc:Fallback>
      <p:transition spd="slow" advTm="335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p:nvPr/>
        </p:nvSpPr>
        <p:spPr>
          <a:xfrm>
            <a:off x="0" y="0"/>
            <a:ext cx="9144000"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83" name="Google Shape;183;p31"/>
          <p:cNvSpPr/>
          <p:nvPr/>
        </p:nvSpPr>
        <p:spPr>
          <a:xfrm>
            <a:off x="1427711" y="166254"/>
            <a:ext cx="6288577" cy="999476"/>
          </a:xfrm>
          <a:prstGeom prst="rect">
            <a:avLst/>
          </a:prstGeom>
          <a:solidFill>
            <a:schemeClr val="lt1"/>
          </a:solidFill>
          <a:ln w="12700" cap="flat" cmpd="sng">
            <a:solidFill>
              <a:srgbClr val="DEDEDE"/>
            </a:solidFill>
            <a:prstDash val="solid"/>
            <a:miter lim="800000"/>
            <a:headEnd type="none" w="sm" len="sm"/>
            <a:tailEnd type="none" w="sm" len="sm"/>
          </a:ln>
          <a:effectLst>
            <a:outerShdw blurRad="50800" dist="38100" dir="2700000" algn="tl" rotWithShape="0">
              <a:srgbClr val="C5C2C2">
                <a:alpha val="2980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4" name="Google Shape;184;p31"/>
          <p:cNvSpPr txBox="1">
            <a:spLocks noGrp="1"/>
          </p:cNvSpPr>
          <p:nvPr>
            <p:ph type="title"/>
          </p:nvPr>
        </p:nvSpPr>
        <p:spPr>
          <a:xfrm>
            <a:off x="1577340" y="232757"/>
            <a:ext cx="5989320" cy="6516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800"/>
              <a:buFont typeface="Calibri"/>
              <a:buNone/>
            </a:pPr>
            <a:r>
              <a:rPr lang="en" sz="2300"/>
              <a:t>Exploratory Data Analysis - Correlation to Target</a:t>
            </a:r>
            <a:endParaRPr/>
          </a:p>
        </p:txBody>
      </p:sp>
      <p:sp>
        <p:nvSpPr>
          <p:cNvPr id="185" name="Google Shape;185;p31"/>
          <p:cNvSpPr/>
          <p:nvPr/>
        </p:nvSpPr>
        <p:spPr>
          <a:xfrm>
            <a:off x="1862332" y="908555"/>
            <a:ext cx="5419335" cy="514350"/>
          </a:xfrm>
          <a:prstGeom prst="roundRect">
            <a:avLst>
              <a:gd name="adj" fmla="val 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Avenir"/>
              <a:ea typeface="Avenir"/>
              <a:cs typeface="Avenir"/>
              <a:sym typeface="Avenir"/>
            </a:endParaRPr>
          </a:p>
        </p:txBody>
      </p:sp>
      <p:pic>
        <p:nvPicPr>
          <p:cNvPr id="186" name="Google Shape;186;p31"/>
          <p:cNvPicPr preferRelativeResize="0"/>
          <p:nvPr/>
        </p:nvPicPr>
        <p:blipFill rotWithShape="1">
          <a:blip r:embed="rId5">
            <a:alphaModFix/>
          </a:blip>
          <a:srcRect/>
          <a:stretch/>
        </p:blipFill>
        <p:spPr>
          <a:xfrm>
            <a:off x="489582" y="1904862"/>
            <a:ext cx="3776299" cy="3072384"/>
          </a:xfrm>
          <a:prstGeom prst="rect">
            <a:avLst/>
          </a:prstGeom>
          <a:noFill/>
          <a:ln>
            <a:noFill/>
          </a:ln>
        </p:spPr>
      </p:pic>
      <p:pic>
        <p:nvPicPr>
          <p:cNvPr id="187" name="Google Shape;187;p31"/>
          <p:cNvPicPr preferRelativeResize="0"/>
          <p:nvPr/>
        </p:nvPicPr>
        <p:blipFill rotWithShape="1">
          <a:blip r:embed="rId6">
            <a:alphaModFix/>
          </a:blip>
          <a:srcRect/>
          <a:stretch/>
        </p:blipFill>
        <p:spPr>
          <a:xfrm>
            <a:off x="4806796" y="1904862"/>
            <a:ext cx="3796288" cy="3072384"/>
          </a:xfrm>
          <a:prstGeom prst="rect">
            <a:avLst/>
          </a:prstGeom>
          <a:noFill/>
          <a:ln>
            <a:noFill/>
          </a:ln>
        </p:spPr>
      </p:pic>
      <p:sp>
        <p:nvSpPr>
          <p:cNvPr id="2" name="TextBox 1">
            <a:extLst>
              <a:ext uri="{FF2B5EF4-FFF2-40B4-BE49-F238E27FC236}">
                <a16:creationId xmlns:a16="http://schemas.microsoft.com/office/drawing/2014/main" id="{07FCF16E-D561-1D79-B7D2-CAC0121BF14F}"/>
              </a:ext>
            </a:extLst>
          </p:cNvPr>
          <p:cNvSpPr txBox="1"/>
          <p:nvPr/>
        </p:nvSpPr>
        <p:spPr>
          <a:xfrm>
            <a:off x="1395916" y="1509995"/>
            <a:ext cx="1963630" cy="307777"/>
          </a:xfrm>
          <a:prstGeom prst="rect">
            <a:avLst/>
          </a:prstGeom>
          <a:noFill/>
        </p:spPr>
        <p:txBody>
          <a:bodyPr wrap="square" rtlCol="0">
            <a:spAutoFit/>
          </a:bodyPr>
          <a:lstStyle/>
          <a:p>
            <a:r>
              <a:rPr lang="en-US" b="1" dirty="0"/>
              <a:t>Categorical Features</a:t>
            </a:r>
          </a:p>
        </p:txBody>
      </p:sp>
      <p:sp>
        <p:nvSpPr>
          <p:cNvPr id="3" name="TextBox 2">
            <a:extLst>
              <a:ext uri="{FF2B5EF4-FFF2-40B4-BE49-F238E27FC236}">
                <a16:creationId xmlns:a16="http://schemas.microsoft.com/office/drawing/2014/main" id="{EC2DDD56-9D36-AB7B-5DB8-9678B31A1BA1}"/>
              </a:ext>
            </a:extLst>
          </p:cNvPr>
          <p:cNvSpPr txBox="1"/>
          <p:nvPr/>
        </p:nvSpPr>
        <p:spPr>
          <a:xfrm>
            <a:off x="5854173" y="1516263"/>
            <a:ext cx="1712487" cy="307777"/>
          </a:xfrm>
          <a:prstGeom prst="rect">
            <a:avLst/>
          </a:prstGeom>
          <a:noFill/>
        </p:spPr>
        <p:txBody>
          <a:bodyPr wrap="square" rtlCol="0">
            <a:spAutoFit/>
          </a:bodyPr>
          <a:lstStyle/>
          <a:p>
            <a:r>
              <a:rPr lang="en-US" b="1" dirty="0"/>
              <a:t>Numeric Features</a:t>
            </a:r>
          </a:p>
        </p:txBody>
      </p:sp>
      <p:sp>
        <p:nvSpPr>
          <p:cNvPr id="4" name="TextBox 3">
            <a:extLst>
              <a:ext uri="{FF2B5EF4-FFF2-40B4-BE49-F238E27FC236}">
                <a16:creationId xmlns:a16="http://schemas.microsoft.com/office/drawing/2014/main" id="{31E2ACC0-703A-D142-8E6C-B705A1D8AB28}"/>
              </a:ext>
            </a:extLst>
          </p:cNvPr>
          <p:cNvSpPr txBox="1"/>
          <p:nvPr/>
        </p:nvSpPr>
        <p:spPr>
          <a:xfrm>
            <a:off x="1330144" y="1714544"/>
            <a:ext cx="2107778" cy="276999"/>
          </a:xfrm>
          <a:prstGeom prst="rect">
            <a:avLst/>
          </a:prstGeom>
          <a:noFill/>
        </p:spPr>
        <p:txBody>
          <a:bodyPr wrap="square" rtlCol="0">
            <a:spAutoFit/>
          </a:bodyPr>
          <a:lstStyle/>
          <a:p>
            <a:r>
              <a:rPr lang="en-US" sz="1200" dirty="0"/>
              <a:t>Cramer’s V Chi-Square Test</a:t>
            </a:r>
          </a:p>
        </p:txBody>
      </p:sp>
      <p:sp>
        <p:nvSpPr>
          <p:cNvPr id="5" name="TextBox 4">
            <a:extLst>
              <a:ext uri="{FF2B5EF4-FFF2-40B4-BE49-F238E27FC236}">
                <a16:creationId xmlns:a16="http://schemas.microsoft.com/office/drawing/2014/main" id="{3BCA99BC-51A1-E112-8C4D-566738CA8920}"/>
              </a:ext>
            </a:extLst>
          </p:cNvPr>
          <p:cNvSpPr txBox="1"/>
          <p:nvPr/>
        </p:nvSpPr>
        <p:spPr>
          <a:xfrm>
            <a:off x="5967184" y="1702629"/>
            <a:ext cx="1475512" cy="276999"/>
          </a:xfrm>
          <a:prstGeom prst="rect">
            <a:avLst/>
          </a:prstGeom>
          <a:noFill/>
        </p:spPr>
        <p:txBody>
          <a:bodyPr wrap="square" rtlCol="0">
            <a:spAutoFit/>
          </a:bodyPr>
          <a:lstStyle/>
          <a:p>
            <a:r>
              <a:rPr lang="en-US" sz="1200" dirty="0"/>
              <a:t>Biserial Correlation</a:t>
            </a:r>
          </a:p>
        </p:txBody>
      </p:sp>
      <p:pic>
        <p:nvPicPr>
          <p:cNvPr id="18" name="Audio 17">
            <a:hlinkClick r:id="" action="ppaction://media"/>
            <a:extLst>
              <a:ext uri="{FF2B5EF4-FFF2-40B4-BE49-F238E27FC236}">
                <a16:creationId xmlns:a16="http://schemas.microsoft.com/office/drawing/2014/main" id="{0D112834-70A3-AA4B-1B48-12BF5F1A6AE7}"/>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8820806" y="4820306"/>
            <a:ext cx="261471" cy="261471"/>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62488"/>
    </mc:Choice>
    <mc:Fallback>
      <p:transition spd="slow" advTm="624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3" name="Google Shape;193;p32"/>
          <p:cNvSpPr/>
          <p:nvPr/>
        </p:nvSpPr>
        <p:spPr>
          <a:xfrm>
            <a:off x="1427711" y="166254"/>
            <a:ext cx="6288577" cy="999476"/>
          </a:xfrm>
          <a:prstGeom prst="rect">
            <a:avLst/>
          </a:prstGeom>
          <a:solidFill>
            <a:schemeClr val="lt1"/>
          </a:solidFill>
          <a:ln w="12700" cap="flat" cmpd="sng">
            <a:solidFill>
              <a:srgbClr val="E1E1E1"/>
            </a:solidFill>
            <a:prstDash val="solid"/>
            <a:miter lim="800000"/>
            <a:headEnd type="none" w="sm" len="sm"/>
            <a:tailEnd type="none" w="sm" len="sm"/>
          </a:ln>
          <a:effectLst>
            <a:outerShdw blurRad="50800" dist="38100" dir="2700000" algn="tl" rotWithShape="0">
              <a:srgbClr val="C5C2C2">
                <a:alpha val="49803"/>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94" name="Google Shape;194;p32"/>
          <p:cNvSpPr txBox="1">
            <a:spLocks noGrp="1"/>
          </p:cNvSpPr>
          <p:nvPr>
            <p:ph type="title"/>
          </p:nvPr>
        </p:nvSpPr>
        <p:spPr>
          <a:xfrm>
            <a:off x="1577340" y="232757"/>
            <a:ext cx="5989320" cy="6516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800"/>
              <a:buFont typeface="Calibri"/>
              <a:buNone/>
            </a:pPr>
            <a:r>
              <a:rPr lang="en" sz="3000">
                <a:solidFill>
                  <a:schemeClr val="dk1"/>
                </a:solidFill>
                <a:latin typeface="Calibri"/>
                <a:ea typeface="Calibri"/>
                <a:cs typeface="Calibri"/>
                <a:sym typeface="Calibri"/>
              </a:rPr>
              <a:t>Exploratory Data Analysis - Outliers</a:t>
            </a:r>
            <a:endParaRPr/>
          </a:p>
        </p:txBody>
      </p:sp>
      <p:sp>
        <p:nvSpPr>
          <p:cNvPr id="195" name="Google Shape;195;p32"/>
          <p:cNvSpPr/>
          <p:nvPr/>
        </p:nvSpPr>
        <p:spPr>
          <a:xfrm>
            <a:off x="1862332" y="908555"/>
            <a:ext cx="5419335" cy="514350"/>
          </a:xfrm>
          <a:prstGeom prst="roundRect">
            <a:avLst>
              <a:gd name="adj" fmla="val 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dirty="0">
              <a:solidFill>
                <a:srgbClr val="FFFFFF"/>
              </a:solidFill>
              <a:latin typeface="Calibri"/>
              <a:ea typeface="Calibri"/>
              <a:cs typeface="Calibri"/>
              <a:sym typeface="Calibri"/>
            </a:endParaRPr>
          </a:p>
        </p:txBody>
      </p:sp>
      <p:pic>
        <p:nvPicPr>
          <p:cNvPr id="196" name="Google Shape;196;p32"/>
          <p:cNvPicPr preferRelativeResize="0"/>
          <p:nvPr/>
        </p:nvPicPr>
        <p:blipFill rotWithShape="1">
          <a:blip r:embed="rId5">
            <a:alphaModFix/>
          </a:blip>
          <a:srcRect/>
          <a:stretch/>
        </p:blipFill>
        <p:spPr>
          <a:xfrm>
            <a:off x="3134541" y="1630137"/>
            <a:ext cx="5419335" cy="3306130"/>
          </a:xfrm>
          <a:prstGeom prst="rect">
            <a:avLst/>
          </a:prstGeom>
          <a:noFill/>
          <a:ln>
            <a:noFill/>
          </a:ln>
        </p:spPr>
      </p:pic>
      <p:sp>
        <p:nvSpPr>
          <p:cNvPr id="9" name="TextBox 8">
            <a:extLst>
              <a:ext uri="{FF2B5EF4-FFF2-40B4-BE49-F238E27FC236}">
                <a16:creationId xmlns:a16="http://schemas.microsoft.com/office/drawing/2014/main" id="{49CD8BBF-42B0-4C01-AFD6-08C5E318FE8D}"/>
              </a:ext>
            </a:extLst>
          </p:cNvPr>
          <p:cNvSpPr txBox="1"/>
          <p:nvPr/>
        </p:nvSpPr>
        <p:spPr>
          <a:xfrm>
            <a:off x="655023" y="2240514"/>
            <a:ext cx="2025869" cy="1766446"/>
          </a:xfrm>
          <a:prstGeom prst="rect">
            <a:avLst/>
          </a:prstGeom>
          <a:noFill/>
        </p:spPr>
        <p:txBody>
          <a:bodyPr wrap="square" rtlCol="0">
            <a:spAutoFit/>
          </a:bodyPr>
          <a:lstStyle/>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dirty="0">
                <a:effectLst/>
                <a:latin typeface="+mn-lt"/>
                <a:ea typeface="Aptos" panose="020B0004020202020204" pitchFamily="34" charset="0"/>
                <a:cs typeface="Times New Roman" panose="02020603050405020304" pitchFamily="18" charset="0"/>
              </a:rPr>
              <a:t>Many outliers</a:t>
            </a:r>
          </a:p>
          <a:p>
            <a:pPr marL="742950" marR="0" lvl="1" indent="-285750">
              <a:lnSpc>
                <a:spcPct val="107000"/>
              </a:lnSpc>
              <a:spcBef>
                <a:spcPts val="0"/>
              </a:spcBef>
              <a:spcAft>
                <a:spcPts val="800"/>
              </a:spcAft>
              <a:buFont typeface="Arial" panose="020B0604020202020204" pitchFamily="34" charset="0"/>
              <a:buChar char="•"/>
              <a:tabLst>
                <a:tab pos="914400" algn="l"/>
              </a:tabLst>
            </a:pPr>
            <a:r>
              <a:rPr lang="en-US" dirty="0">
                <a:effectLst/>
                <a:latin typeface="+mn-lt"/>
                <a:ea typeface="Aptos" panose="020B0004020202020204" pitchFamily="34" charset="0"/>
                <a:cs typeface="Times New Roman" panose="02020603050405020304" pitchFamily="18" charset="0"/>
              </a:rPr>
              <a:t>Cannot be removed</a:t>
            </a:r>
          </a:p>
          <a:p>
            <a:pPr marL="742950" marR="0" lvl="1" indent="-285750">
              <a:lnSpc>
                <a:spcPct val="107000"/>
              </a:lnSpc>
              <a:spcBef>
                <a:spcPts val="0"/>
              </a:spcBef>
              <a:spcAft>
                <a:spcPts val="800"/>
              </a:spcAft>
              <a:buFont typeface="Arial" panose="020B0604020202020204" pitchFamily="34" charset="0"/>
              <a:buChar char="•"/>
              <a:tabLst>
                <a:tab pos="914400" algn="l"/>
              </a:tabLst>
            </a:pPr>
            <a:r>
              <a:rPr lang="en-US" dirty="0">
                <a:effectLst/>
                <a:latin typeface="+mn-lt"/>
                <a:ea typeface="Aptos" panose="020B0004020202020204" pitchFamily="34" charset="0"/>
                <a:cs typeface="Times New Roman" panose="02020603050405020304" pitchFamily="18" charset="0"/>
              </a:rPr>
              <a:t>Volume impacted</a:t>
            </a:r>
          </a:p>
          <a:p>
            <a:pPr marL="342900" marR="0" lvl="0" indent="-342900">
              <a:lnSpc>
                <a:spcPct val="107000"/>
              </a:lnSpc>
              <a:spcBef>
                <a:spcPts val="0"/>
              </a:spcBef>
              <a:spcAft>
                <a:spcPts val="800"/>
              </a:spcAft>
              <a:buFont typeface="Arial" panose="020B0604020202020204" pitchFamily="34" charset="0"/>
              <a:buChar char="•"/>
              <a:tabLst>
                <a:tab pos="457200" algn="l"/>
              </a:tabLst>
            </a:pPr>
            <a:r>
              <a:rPr lang="en-US" dirty="0">
                <a:effectLst/>
                <a:latin typeface="+mn-lt"/>
                <a:ea typeface="Aptos" panose="020B0004020202020204" pitchFamily="34" charset="0"/>
                <a:cs typeface="Times New Roman" panose="02020603050405020304" pitchFamily="18" charset="0"/>
              </a:rPr>
              <a:t>Z-scores</a:t>
            </a:r>
          </a:p>
        </p:txBody>
      </p:sp>
      <p:pic>
        <p:nvPicPr>
          <p:cNvPr id="12" name="Audio 11">
            <a:hlinkClick r:id="" action="ppaction://media"/>
            <a:extLst>
              <a:ext uri="{FF2B5EF4-FFF2-40B4-BE49-F238E27FC236}">
                <a16:creationId xmlns:a16="http://schemas.microsoft.com/office/drawing/2014/main" id="{17120CF7-8183-9F64-65E2-57A1A023869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8824748" y="4824248"/>
            <a:ext cx="257530" cy="25753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52949"/>
    </mc:Choice>
    <mc:Fallback>
      <p:transition spd="slow" advTm="52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0"/>
        <p:cNvGrpSpPr/>
        <p:nvPr/>
      </p:nvGrpSpPr>
      <p:grpSpPr>
        <a:xfrm>
          <a:off x="0" y="0"/>
          <a:ext cx="0" cy="0"/>
          <a:chOff x="0" y="0"/>
          <a:chExt cx="0" cy="0"/>
        </a:xfrm>
      </p:grpSpPr>
      <p:sp>
        <p:nvSpPr>
          <p:cNvPr id="201" name="Google Shape;201;p33"/>
          <p:cNvSpPr/>
          <p:nvPr/>
        </p:nvSpPr>
        <p:spPr>
          <a:xfrm>
            <a:off x="2286" y="0"/>
            <a:ext cx="9141714"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2" name="Google Shape;202;p33"/>
          <p:cNvSpPr/>
          <p:nvPr/>
        </p:nvSpPr>
        <p:spPr>
          <a:xfrm>
            <a:off x="0" y="0"/>
            <a:ext cx="3125454" cy="5143500"/>
          </a:xfrm>
          <a:custGeom>
            <a:avLst/>
            <a:gdLst/>
            <a:ahLst/>
            <a:cxnLst/>
            <a:rect l="l" t="t" r="r" b="b"/>
            <a:pathLst>
              <a:path w="4167271" h="6858000" extrusionOk="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03" name="Google Shape;203;p33"/>
          <p:cNvSpPr txBox="1">
            <a:spLocks noGrp="1"/>
          </p:cNvSpPr>
          <p:nvPr>
            <p:ph type="title"/>
          </p:nvPr>
        </p:nvSpPr>
        <p:spPr>
          <a:xfrm>
            <a:off x="362300" y="865175"/>
            <a:ext cx="2553000" cy="33459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2800"/>
              <a:buFont typeface="Calibri"/>
              <a:buNone/>
            </a:pPr>
            <a:r>
              <a:rPr lang="en" sz="3100">
                <a:solidFill>
                  <a:srgbClr val="FFFFFF"/>
                </a:solidFill>
                <a:latin typeface="Calibri"/>
                <a:ea typeface="Calibri"/>
                <a:cs typeface="Calibri"/>
                <a:sym typeface="Calibri"/>
              </a:rPr>
              <a:t>Preprocessing, Feature Engineering, and Data Splitting</a:t>
            </a:r>
            <a:endParaRPr/>
          </a:p>
        </p:txBody>
      </p:sp>
      <p:sp>
        <p:nvSpPr>
          <p:cNvPr id="204" name="Google Shape;204;p33"/>
          <p:cNvSpPr/>
          <p:nvPr/>
        </p:nvSpPr>
        <p:spPr>
          <a:xfrm rot="10800000" flipH="1">
            <a:off x="5662801" y="1841609"/>
            <a:ext cx="3062575" cy="3062575"/>
          </a:xfrm>
          <a:prstGeom prst="arc">
            <a:avLst>
              <a:gd name="adj1" fmla="val 16200000"/>
              <a:gd name="adj2" fmla="val 0"/>
            </a:avLst>
          </a:prstGeom>
          <a:noFill/>
          <a:ln w="127000" cap="rnd" cmpd="sng">
            <a:solidFill>
              <a:schemeClr val="accent4"/>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05" name="Google Shape;205;p33"/>
          <p:cNvSpPr txBox="1">
            <a:spLocks noGrp="1"/>
          </p:cNvSpPr>
          <p:nvPr>
            <p:ph type="body" idx="1"/>
          </p:nvPr>
        </p:nvSpPr>
        <p:spPr>
          <a:xfrm>
            <a:off x="3335481" y="443508"/>
            <a:ext cx="5179868" cy="418921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800"/>
              <a:buNone/>
            </a:pPr>
            <a:r>
              <a:rPr lang="en" sz="1600" b="1"/>
              <a:t>Feature Creation</a:t>
            </a:r>
            <a:r>
              <a:rPr lang="en" sz="1600"/>
              <a:t>:</a:t>
            </a:r>
            <a:endParaRPr sz="2400"/>
          </a:p>
          <a:p>
            <a:pPr marL="457200" lvl="0" indent="-247650" algn="l" rtl="0">
              <a:lnSpc>
                <a:spcPct val="90000"/>
              </a:lnSpc>
              <a:spcBef>
                <a:spcPts val="600"/>
              </a:spcBef>
              <a:spcAft>
                <a:spcPts val="0"/>
              </a:spcAft>
              <a:buClr>
                <a:srgbClr val="0E101A"/>
              </a:buClr>
              <a:buSzPts val="1500"/>
              <a:buFont typeface="Arial"/>
              <a:buChar char="•"/>
            </a:pPr>
            <a:r>
              <a:rPr lang="en" sz="1600"/>
              <a:t>Replaced date features with age or month counts</a:t>
            </a:r>
            <a:endParaRPr sz="2400"/>
          </a:p>
          <a:p>
            <a:pPr marL="457200" lvl="0" indent="-247650" algn="l" rtl="0">
              <a:lnSpc>
                <a:spcPct val="90000"/>
              </a:lnSpc>
              <a:spcBef>
                <a:spcPts val="600"/>
              </a:spcBef>
              <a:spcAft>
                <a:spcPts val="0"/>
              </a:spcAft>
              <a:buClr>
                <a:srgbClr val="0E101A"/>
              </a:buClr>
              <a:buSzPts val="1500"/>
              <a:buFont typeface="Arial"/>
              <a:buChar char="•"/>
            </a:pPr>
            <a:r>
              <a:rPr lang="en" sz="1600"/>
              <a:t>Combined indicators</a:t>
            </a:r>
            <a:endParaRPr sz="2400"/>
          </a:p>
          <a:p>
            <a:pPr marL="0" lvl="0" indent="0" algn="l" rtl="0">
              <a:lnSpc>
                <a:spcPct val="90000"/>
              </a:lnSpc>
              <a:spcBef>
                <a:spcPts val="600"/>
              </a:spcBef>
              <a:spcAft>
                <a:spcPts val="0"/>
              </a:spcAft>
              <a:buClr>
                <a:schemeClr val="dk1"/>
              </a:buClr>
              <a:buSzPts val="1800"/>
              <a:buNone/>
            </a:pPr>
            <a:endParaRPr sz="1600" b="1"/>
          </a:p>
          <a:p>
            <a:pPr marL="0" lvl="0" indent="0" algn="l" rtl="0">
              <a:lnSpc>
                <a:spcPct val="90000"/>
              </a:lnSpc>
              <a:spcBef>
                <a:spcPts val="600"/>
              </a:spcBef>
              <a:spcAft>
                <a:spcPts val="0"/>
              </a:spcAft>
              <a:buClr>
                <a:schemeClr val="dk1"/>
              </a:buClr>
              <a:buSzPts val="1800"/>
              <a:buNone/>
            </a:pPr>
            <a:r>
              <a:rPr lang="en" sz="1600" b="1"/>
              <a:t>Handling Missing Data</a:t>
            </a:r>
            <a:r>
              <a:rPr lang="en" sz="1600"/>
              <a:t>:</a:t>
            </a:r>
            <a:endParaRPr sz="2400"/>
          </a:p>
          <a:p>
            <a:pPr marL="457200" lvl="0" indent="-247650" algn="l" rtl="0">
              <a:lnSpc>
                <a:spcPct val="90000"/>
              </a:lnSpc>
              <a:spcBef>
                <a:spcPts val="600"/>
              </a:spcBef>
              <a:spcAft>
                <a:spcPts val="0"/>
              </a:spcAft>
              <a:buClr>
                <a:srgbClr val="0E101A"/>
              </a:buClr>
              <a:buSzPts val="1500"/>
              <a:buFont typeface="Arial"/>
              <a:buChar char="•"/>
            </a:pPr>
            <a:r>
              <a:rPr lang="en" sz="1600"/>
              <a:t>Categorical values are imputed with the mode</a:t>
            </a:r>
            <a:endParaRPr sz="2400"/>
          </a:p>
          <a:p>
            <a:pPr marL="457200" lvl="0" indent="-247650" algn="l" rtl="0">
              <a:lnSpc>
                <a:spcPct val="90000"/>
              </a:lnSpc>
              <a:spcBef>
                <a:spcPts val="600"/>
              </a:spcBef>
              <a:spcAft>
                <a:spcPts val="0"/>
              </a:spcAft>
              <a:buClr>
                <a:srgbClr val="0E101A"/>
              </a:buClr>
              <a:buSzPts val="1500"/>
              <a:buFont typeface="Arial"/>
              <a:buChar char="•"/>
            </a:pPr>
            <a:r>
              <a:rPr lang="en" sz="1600"/>
              <a:t>Numerical values are imputed with the median</a:t>
            </a:r>
            <a:endParaRPr sz="2400"/>
          </a:p>
          <a:p>
            <a:pPr marL="457200" lvl="0" indent="-247650" algn="l" rtl="0">
              <a:lnSpc>
                <a:spcPct val="90000"/>
              </a:lnSpc>
              <a:spcBef>
                <a:spcPts val="600"/>
              </a:spcBef>
              <a:spcAft>
                <a:spcPts val="0"/>
              </a:spcAft>
              <a:buClr>
                <a:srgbClr val="0E101A"/>
              </a:buClr>
              <a:buSzPts val="1500"/>
              <a:buFont typeface="Arial"/>
              <a:buChar char="•"/>
            </a:pPr>
            <a:r>
              <a:rPr lang="en" sz="1600"/>
              <a:t>Removed features with less than 25% data coverage</a:t>
            </a:r>
            <a:endParaRPr sz="2400"/>
          </a:p>
          <a:p>
            <a:pPr marL="0" lvl="0" indent="0" algn="l" rtl="0">
              <a:lnSpc>
                <a:spcPct val="90000"/>
              </a:lnSpc>
              <a:spcBef>
                <a:spcPts val="600"/>
              </a:spcBef>
              <a:spcAft>
                <a:spcPts val="0"/>
              </a:spcAft>
              <a:buClr>
                <a:schemeClr val="dk1"/>
              </a:buClr>
              <a:buSzPts val="1800"/>
              <a:buNone/>
            </a:pPr>
            <a:endParaRPr sz="1600" b="1"/>
          </a:p>
          <a:p>
            <a:pPr marL="0" lvl="0" indent="0" algn="l" rtl="0">
              <a:lnSpc>
                <a:spcPct val="90000"/>
              </a:lnSpc>
              <a:spcBef>
                <a:spcPts val="600"/>
              </a:spcBef>
              <a:spcAft>
                <a:spcPts val="0"/>
              </a:spcAft>
              <a:buClr>
                <a:schemeClr val="dk1"/>
              </a:buClr>
              <a:buSzPts val="1800"/>
              <a:buNone/>
            </a:pPr>
            <a:r>
              <a:rPr lang="en" sz="1600" b="1"/>
              <a:t>Data Splitting</a:t>
            </a:r>
            <a:r>
              <a:rPr lang="en" sz="1600"/>
              <a:t>:</a:t>
            </a:r>
            <a:endParaRPr sz="2400"/>
          </a:p>
          <a:p>
            <a:pPr marL="457200" lvl="0" indent="-247650" algn="l" rtl="0">
              <a:lnSpc>
                <a:spcPct val="90000"/>
              </a:lnSpc>
              <a:spcBef>
                <a:spcPts val="600"/>
              </a:spcBef>
              <a:spcAft>
                <a:spcPts val="0"/>
              </a:spcAft>
              <a:buClr>
                <a:srgbClr val="0E101A"/>
              </a:buClr>
              <a:buSzPts val="1500"/>
              <a:buFont typeface="Arial"/>
              <a:buChar char="•"/>
            </a:pPr>
            <a:r>
              <a:rPr lang="en" sz="1600"/>
              <a:t>Stratified Split</a:t>
            </a:r>
            <a:endParaRPr sz="2400"/>
          </a:p>
          <a:p>
            <a:pPr marL="457200" lvl="0" indent="-247650" algn="l" rtl="0">
              <a:lnSpc>
                <a:spcPct val="90000"/>
              </a:lnSpc>
              <a:spcBef>
                <a:spcPts val="600"/>
              </a:spcBef>
              <a:spcAft>
                <a:spcPts val="600"/>
              </a:spcAft>
              <a:buClr>
                <a:srgbClr val="0E101A"/>
              </a:buClr>
              <a:buSzPts val="1500"/>
              <a:buFont typeface="Arial"/>
              <a:buChar char="•"/>
            </a:pPr>
            <a:r>
              <a:rPr lang="en" sz="1600"/>
              <a:t>80/20 Split for Training/Testing</a:t>
            </a:r>
            <a:endParaRPr sz="1600"/>
          </a:p>
        </p:txBody>
      </p:sp>
      <p:pic>
        <p:nvPicPr>
          <p:cNvPr id="12" name="Audio 11">
            <a:hlinkClick r:id="" action="ppaction://media"/>
            <a:extLst>
              <a:ext uri="{FF2B5EF4-FFF2-40B4-BE49-F238E27FC236}">
                <a16:creationId xmlns:a16="http://schemas.microsoft.com/office/drawing/2014/main" id="{EAAA6DDA-8A44-C3C0-A616-4CB26E0341A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8715622" y="4715122"/>
            <a:ext cx="366655" cy="366655"/>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84499"/>
    </mc:Choice>
    <mc:Fallback xmlns="">
      <p:transition spd="slow" advTm="84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9"/>
        <p:cNvGrpSpPr/>
        <p:nvPr/>
      </p:nvGrpSpPr>
      <p:grpSpPr>
        <a:xfrm>
          <a:off x="0" y="0"/>
          <a:ext cx="0" cy="0"/>
          <a:chOff x="0" y="0"/>
          <a:chExt cx="0" cy="0"/>
        </a:xfrm>
      </p:grpSpPr>
      <p:sp>
        <p:nvSpPr>
          <p:cNvPr id="210" name="Google Shape;210;p34"/>
          <p:cNvSpPr/>
          <p:nvPr/>
        </p:nvSpPr>
        <p:spPr>
          <a:xfrm>
            <a:off x="2286" y="0"/>
            <a:ext cx="9141714" cy="51435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11" name="Google Shape;211;p34"/>
          <p:cNvSpPr/>
          <p:nvPr/>
        </p:nvSpPr>
        <p:spPr>
          <a:xfrm>
            <a:off x="0" y="0"/>
            <a:ext cx="3125454" cy="5143500"/>
          </a:xfrm>
          <a:custGeom>
            <a:avLst/>
            <a:gdLst/>
            <a:ahLst/>
            <a:cxnLst/>
            <a:rect l="l" t="t" r="r" b="b"/>
            <a:pathLst>
              <a:path w="4167271" h="6858000" extrusionOk="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12" name="Google Shape;212;p34"/>
          <p:cNvSpPr txBox="1">
            <a:spLocks noGrp="1"/>
          </p:cNvSpPr>
          <p:nvPr>
            <p:ph type="title"/>
          </p:nvPr>
        </p:nvSpPr>
        <p:spPr>
          <a:xfrm>
            <a:off x="397725" y="865175"/>
            <a:ext cx="2517600" cy="33459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2800"/>
              <a:buFont typeface="Calibri"/>
              <a:buNone/>
            </a:pPr>
            <a:r>
              <a:rPr lang="en" sz="4400">
                <a:solidFill>
                  <a:srgbClr val="FFFFFF"/>
                </a:solidFill>
                <a:latin typeface="Calibri"/>
                <a:ea typeface="Calibri"/>
                <a:cs typeface="Calibri"/>
                <a:sym typeface="Calibri"/>
              </a:rPr>
              <a:t>Model Strategies</a:t>
            </a:r>
            <a:endParaRPr/>
          </a:p>
        </p:txBody>
      </p:sp>
      <p:sp>
        <p:nvSpPr>
          <p:cNvPr id="213" name="Google Shape;213;p34"/>
          <p:cNvSpPr/>
          <p:nvPr/>
        </p:nvSpPr>
        <p:spPr>
          <a:xfrm rot="10800000" flipH="1">
            <a:off x="5662801" y="1841609"/>
            <a:ext cx="3062575" cy="3062575"/>
          </a:xfrm>
          <a:prstGeom prst="arc">
            <a:avLst>
              <a:gd name="adj1" fmla="val 16200000"/>
              <a:gd name="adj2" fmla="val 0"/>
            </a:avLst>
          </a:prstGeom>
          <a:noFill/>
          <a:ln w="127000" cap="rnd" cmpd="sng">
            <a:solidFill>
              <a:schemeClr val="accent4"/>
            </a:solidFill>
            <a:prstDash val="dash"/>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214" name="Google Shape;214;p34"/>
          <p:cNvSpPr txBox="1">
            <a:spLocks noGrp="1"/>
          </p:cNvSpPr>
          <p:nvPr>
            <p:ph type="body" idx="1"/>
          </p:nvPr>
        </p:nvSpPr>
        <p:spPr>
          <a:xfrm>
            <a:off x="3335481" y="443508"/>
            <a:ext cx="5179868" cy="4189214"/>
          </a:xfrm>
          <a:prstGeom prst="rect">
            <a:avLst/>
          </a:prstGeom>
          <a:noFill/>
          <a:ln>
            <a:noFill/>
          </a:ln>
        </p:spPr>
        <p:txBody>
          <a:bodyPr spcFirstLastPara="1" wrap="square" lIns="91425" tIns="45700" rIns="91425" bIns="45700" anchor="ctr" anchorCtr="0">
            <a:normAutofit/>
          </a:bodyPr>
          <a:lstStyle/>
          <a:p>
            <a:pPr marL="342900">
              <a:spcAft>
                <a:spcPts val="1200"/>
              </a:spcAft>
            </a:pPr>
            <a:r>
              <a:rPr lang="en-US" dirty="0"/>
              <a:t>Developed a machine learning pipeline to predict loan defaults using Fannie Mae's multifamily housing data.</a:t>
            </a:r>
          </a:p>
          <a:p>
            <a:pPr marL="342900">
              <a:spcAft>
                <a:spcPts val="1200"/>
              </a:spcAft>
            </a:pPr>
            <a:r>
              <a:rPr lang="en-US" dirty="0"/>
              <a:t>Addressed complexities: numeric/categorical variables and target variable imbalance ("Loan Ever 60+ Days Delinquent").</a:t>
            </a:r>
          </a:p>
          <a:p>
            <a:pPr marL="342900">
              <a:spcAft>
                <a:spcPts val="1200"/>
              </a:spcAft>
            </a:pPr>
            <a:r>
              <a:rPr lang="en-US" dirty="0"/>
              <a:t>Standardized numeric features to ensure a consistent model contribution.</a:t>
            </a:r>
          </a:p>
          <a:p>
            <a:pPr marL="342900">
              <a:spcAft>
                <a:spcPts val="1200"/>
              </a:spcAft>
            </a:pPr>
            <a:r>
              <a:rPr lang="en-US" dirty="0"/>
              <a:t>Used SMOTE to balance the target variable and reduce model bias.</a:t>
            </a:r>
          </a:p>
        </p:txBody>
      </p:sp>
      <p:pic>
        <p:nvPicPr>
          <p:cNvPr id="14" name="Audio 13">
            <a:extLst>
              <a:ext uri="{FF2B5EF4-FFF2-40B4-BE49-F238E27FC236}">
                <a16:creationId xmlns:a16="http://schemas.microsoft.com/office/drawing/2014/main" id="{B0B782D3-7F3B-6A88-598F-2178DC56DB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802094" y="4801594"/>
            <a:ext cx="189506" cy="189506"/>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5072"/>
    </mc:Choice>
    <mc:Fallback xmlns="">
      <p:transition spd="slow" advTm="55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2013 - 2022 Theme">
  <a:themeElements>
    <a:clrScheme name="Office 2013 - 2022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933</TotalTime>
  <Words>1251</Words>
  <Application>Microsoft Office PowerPoint</Application>
  <PresentationFormat>On-screen Show (16:9)</PresentationFormat>
  <Paragraphs>102</Paragraphs>
  <Slides>12</Slides>
  <Notes>12</Notes>
  <HiddenSlides>0</HiddenSlides>
  <MMClips>12</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12</vt:i4>
      </vt:variant>
    </vt:vector>
  </HeadingPairs>
  <TitlesOfParts>
    <vt:vector size="18" baseType="lpstr">
      <vt:lpstr>Arial</vt:lpstr>
      <vt:lpstr>Avenir</vt:lpstr>
      <vt:lpstr>Calibri</vt:lpstr>
      <vt:lpstr>Times New Roman</vt:lpstr>
      <vt:lpstr>Simple Light</vt:lpstr>
      <vt:lpstr>Office 2013 - 2022 Theme</vt:lpstr>
      <vt:lpstr>Predicting Loan Default</vt:lpstr>
      <vt:lpstr>Business Problem</vt:lpstr>
      <vt:lpstr>Fannie Mae Data</vt:lpstr>
      <vt:lpstr>Exploratory Data Analysis - Distributions</vt:lpstr>
      <vt:lpstr>Exploratory Data Analysis - Correlation of Features</vt:lpstr>
      <vt:lpstr>Exploratory Data Analysis - Correlation to Target</vt:lpstr>
      <vt:lpstr>Exploratory Data Analysis - Outliers</vt:lpstr>
      <vt:lpstr>Preprocessing, Feature Engineering, and Data Splitting</vt:lpstr>
      <vt:lpstr>Model Strategies</vt:lpstr>
      <vt:lpstr>Model Evaluation and Selection</vt:lpstr>
      <vt:lpstr>Data Limitations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Logan Van Dine</dc:creator>
  <cp:lastModifiedBy>Logan Van Dine</cp:lastModifiedBy>
  <cp:revision>5</cp:revision>
  <dcterms:modified xsi:type="dcterms:W3CDTF">2024-08-12T02:26:13Z</dcterms:modified>
</cp:coreProperties>
</file>